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4034" r:id="rId1"/>
  </p:sldMasterIdLst>
  <p:notesMasterIdLst>
    <p:notesMasterId r:id="rId17"/>
  </p:notesMasterIdLst>
  <p:sldIdLst>
    <p:sldId id="256" r:id="rId2"/>
    <p:sldId id="257" r:id="rId3"/>
    <p:sldId id="310" r:id="rId4"/>
    <p:sldId id="311" r:id="rId5"/>
    <p:sldId id="301" r:id="rId6"/>
    <p:sldId id="302" r:id="rId7"/>
    <p:sldId id="303" r:id="rId8"/>
    <p:sldId id="304" r:id="rId9"/>
    <p:sldId id="305" r:id="rId10"/>
    <p:sldId id="306" r:id="rId11"/>
    <p:sldId id="307" r:id="rId12"/>
    <p:sldId id="291" r:id="rId13"/>
    <p:sldId id="313" r:id="rId14"/>
    <p:sldId id="314" r:id="rId15"/>
    <p:sldId id="312" r:id="rId16"/>
  </p:sldIdLst>
  <p:sldSz cx="9144000" cy="5143500" type="screen16x9"/>
  <p:notesSz cx="6858000" cy="9144000"/>
  <p:embeddedFontLst>
    <p:embeddedFont>
      <p:font typeface="Century Gothic" panose="020B0502020202020204" pitchFamily="34" charset="0"/>
      <p:regular r:id="rId18"/>
      <p:bold r:id="rId19"/>
      <p:italic r:id="rId20"/>
      <p:boldItalic r:id="rId21"/>
    </p:embeddedFont>
    <p:embeddedFont>
      <p:font typeface="Verdana" panose="020B0604030504040204" pitchFamily="34" charset="0"/>
      <p:regular r:id="rId22"/>
      <p:bold r:id="rId23"/>
      <p:italic r:id="rId24"/>
      <p:boldItalic r:id="rId25"/>
    </p:embeddedFont>
    <p:embeddedFont>
      <p:font typeface="Wingdings 3" panose="05040102010807070707" pitchFamily="18" charset="2"/>
      <p:regular r:id="rId26"/>
    </p:embeddedFont>
  </p:embeddedFont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CAC2C104-08AC-4723-B095-F26D91767C9F}">
  <a:tblStyle styleId="{CAC2C104-08AC-4723-B095-F26D91767C9F}"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154" y="82"/>
      </p:cViewPr>
      <p:guideLst>
        <p:guide orient="horz" pos="162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1.fntdata"/><Relationship Id="rId26" Type="http://schemas.openxmlformats.org/officeDocument/2006/relationships/font" Target="fonts/font9.fntdata"/><Relationship Id="rId3" Type="http://schemas.openxmlformats.org/officeDocument/2006/relationships/slide" Target="slides/slide2.xml"/><Relationship Id="rId21" Type="http://schemas.openxmlformats.org/officeDocument/2006/relationships/font" Target="fonts/font4.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5" Type="http://schemas.openxmlformats.org/officeDocument/2006/relationships/font" Target="fonts/font8.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3.fntdata"/><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7.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6.fntdata"/><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font" Target="fonts/font2.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5.fntdata"/><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175"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extLst>
      <p:ext uri="{BB962C8B-B14F-4D97-AF65-F5344CB8AC3E}">
        <p14:creationId xmlns:p14="http://schemas.microsoft.com/office/powerpoint/2010/main" val="1810075371"/>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g35f391192_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1" name="Google Shape;191;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Google Shape;195;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6" name="Google Shape;196;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513159" y="514350"/>
            <a:ext cx="6000750" cy="2228851"/>
          </a:xfrm>
        </p:spPr>
        <p:txBody>
          <a:bodyPr anchor="b">
            <a:normAutofit/>
          </a:bodyPr>
          <a:lstStyle>
            <a:lvl1pPr algn="l">
              <a:defRPr sz="3600">
                <a:effectLst/>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513159" y="2882900"/>
            <a:ext cx="4800600" cy="1460500"/>
          </a:xfrm>
        </p:spPr>
        <p:txBody>
          <a:bodyPr anchor="t">
            <a:normAutofit/>
          </a:bodyPr>
          <a:lstStyle>
            <a:lvl1pPr marL="0" indent="0" algn="l">
              <a:buNone/>
              <a:defRPr sz="1575">
                <a:solidFill>
                  <a:schemeClr val="tx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smtClean="0"/>
              <a:t>3/19/2024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l" rtl="0">
              <a:spcBef>
                <a:spcPts val="0"/>
              </a:spcBef>
              <a:spcAft>
                <a:spcPts val="0"/>
              </a:spcAft>
              <a:buNone/>
            </a:pPr>
            <a:fld id="{00000000-1234-1234-1234-123412341234}" type="slidenum">
              <a:rPr lang="en" smtClean="0"/>
              <a:pPr marL="0" lvl="0" indent="0" algn="l" rtl="0">
                <a:spcBef>
                  <a:spcPts val="0"/>
                </a:spcBef>
                <a:spcAft>
                  <a:spcPts val="0"/>
                </a:spcAft>
                <a:buNone/>
              </a:pPr>
              <a:t>‹#›</a:t>
            </a:fld>
            <a:endParaRPr lang="en"/>
          </a:p>
        </p:txBody>
      </p:sp>
      <p:cxnSp>
        <p:nvCxnSpPr>
          <p:cNvPr id="16" name="Straight Connector 15"/>
          <p:cNvCxnSpPr/>
          <p:nvPr/>
        </p:nvCxnSpPr>
        <p:spPr>
          <a:xfrm flipH="1">
            <a:off x="6171009" y="6350"/>
            <a:ext cx="2857500" cy="28575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4581128" y="68659"/>
            <a:ext cx="4560491" cy="456049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5426869" y="171450"/>
            <a:ext cx="3714750" cy="371475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501878" y="24209"/>
            <a:ext cx="3639742" cy="363974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884070" y="457201"/>
            <a:ext cx="3257549" cy="325754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497157537"/>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17" name="Picture Placeholder 2"/>
          <p:cNvSpPr>
            <a:spLocks noGrp="1" noChangeAspect="1"/>
          </p:cNvSpPr>
          <p:nvPr>
            <p:ph type="pic" idx="13"/>
          </p:nvPr>
        </p:nvSpPr>
        <p:spPr>
          <a:xfrm>
            <a:off x="514350" y="400050"/>
            <a:ext cx="8114109" cy="234315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l-GR"/>
              <a:t>Κάντε κλικ στο εικονίδιο για να προσθέσετε εικόνα</a:t>
            </a:r>
            <a:endParaRPr lang="en-US" dirty="0"/>
          </a:p>
        </p:txBody>
      </p:sp>
      <p:sp>
        <p:nvSpPr>
          <p:cNvPr id="16" name="Text Placeholder 9"/>
          <p:cNvSpPr>
            <a:spLocks noGrp="1"/>
          </p:cNvSpPr>
          <p:nvPr>
            <p:ph type="body" sz="quarter" idx="14"/>
          </p:nvPr>
        </p:nvSpPr>
        <p:spPr>
          <a:xfrm>
            <a:off x="685801" y="2882900"/>
            <a:ext cx="6228158" cy="342900"/>
          </a:xfrm>
        </p:spPr>
        <p:txBody>
          <a:bodyPr anchor="t">
            <a:normAutofit/>
          </a:bodyPr>
          <a:lstStyle>
            <a:lvl1pPr marL="0" indent="0">
              <a:buFontTx/>
              <a:buNone/>
              <a:defRPr sz="1200"/>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l-GR"/>
              <a:t>Στυλ κειμένου υποδείγματος</a:t>
            </a:r>
          </a:p>
        </p:txBody>
      </p:sp>
      <p:sp>
        <p:nvSpPr>
          <p:cNvPr id="3" name="Date Placeholder 2"/>
          <p:cNvSpPr>
            <a:spLocks noGrp="1"/>
          </p:cNvSpPr>
          <p:nvPr>
            <p:ph type="dt" sz="half" idx="10"/>
          </p:nvPr>
        </p:nvSpPr>
        <p:spPr/>
        <p:txBody>
          <a:bodyPr/>
          <a:lstStyle/>
          <a:p>
            <a:fld id="{4AAD347D-5ACD-4C99-B74B-A9C85AD731AF}" type="datetimeFigureOut">
              <a:rPr lang="en-US" smtClean="0"/>
              <a:t>3/19/2024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pPr marL="0" lvl="0" indent="0" algn="l" rtl="0">
              <a:spcBef>
                <a:spcPts val="0"/>
              </a:spcBef>
              <a:spcAft>
                <a:spcPts val="0"/>
              </a:spcAft>
              <a:buNone/>
            </a:pPr>
            <a:fld id="{00000000-1234-1234-1234-123412341234}" type="slidenum">
              <a:rPr lang="en" smtClean="0"/>
              <a:pPr marL="0" lvl="0" indent="0" algn="l" rtl="0">
                <a:spcBef>
                  <a:spcPts val="0"/>
                </a:spcBef>
                <a:spcAft>
                  <a:spcPts val="0"/>
                </a:spcAft>
                <a:buNone/>
              </a:pPr>
              <a:t>‹#›</a:t>
            </a:fld>
            <a:endParaRPr lang="en"/>
          </a:p>
        </p:txBody>
      </p:sp>
    </p:spTree>
    <p:extLst>
      <p:ext uri="{BB962C8B-B14F-4D97-AF65-F5344CB8AC3E}">
        <p14:creationId xmlns:p14="http://schemas.microsoft.com/office/powerpoint/2010/main" val="1706594654"/>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513160" y="514350"/>
            <a:ext cx="7543800" cy="2057400"/>
          </a:xfrm>
        </p:spPr>
        <p:txBody>
          <a:bodyPr anchor="ctr">
            <a:normAutofit/>
          </a:bodyPr>
          <a:lstStyle>
            <a:lvl1pPr algn="l">
              <a:defRPr sz="2400" b="0" cap="all"/>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513159" y="3086100"/>
            <a:ext cx="6401991" cy="1409700"/>
          </a:xfrm>
        </p:spPr>
        <p:txBody>
          <a:bodyPr anchor="ctr">
            <a:normAutofit/>
          </a:bodyPr>
          <a:lstStyle>
            <a:lvl1pPr marL="0" indent="0" algn="l">
              <a:buNone/>
              <a:defRPr sz="150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4AAD347D-5ACD-4C99-B74B-A9C85AD731AF}" type="datetimeFigureOut">
              <a:rPr lang="en-US" smtClean="0"/>
              <a:t>3/19/2024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l" rtl="0">
              <a:spcBef>
                <a:spcPts val="0"/>
              </a:spcBef>
              <a:spcAft>
                <a:spcPts val="0"/>
              </a:spcAft>
              <a:buNone/>
            </a:pPr>
            <a:fld id="{00000000-1234-1234-1234-123412341234}" type="slidenum">
              <a:rPr lang="en" smtClean="0"/>
              <a:pPr marL="0" lvl="0" indent="0" algn="l" rtl="0">
                <a:spcBef>
                  <a:spcPts val="0"/>
                </a:spcBef>
                <a:spcAft>
                  <a:spcPts val="0"/>
                </a:spcAft>
                <a:buNone/>
              </a:pPr>
              <a:t>‹#›</a:t>
            </a:fld>
            <a:endParaRPr lang="en"/>
          </a:p>
        </p:txBody>
      </p:sp>
    </p:spTree>
    <p:extLst>
      <p:ext uri="{BB962C8B-B14F-4D97-AF65-F5344CB8AC3E}">
        <p14:creationId xmlns:p14="http://schemas.microsoft.com/office/powerpoint/2010/main" val="2306025030"/>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856059" y="514350"/>
            <a:ext cx="6858001" cy="2057400"/>
          </a:xfrm>
        </p:spPr>
        <p:txBody>
          <a:bodyPr anchor="ctr">
            <a:normAutofit/>
          </a:bodyPr>
          <a:lstStyle>
            <a:lvl1pPr algn="l">
              <a:defRPr sz="2400" b="0" cap="all">
                <a:solidFill>
                  <a:schemeClr val="tx1"/>
                </a:solidFill>
              </a:defRPr>
            </a:lvl1pPr>
          </a:lstStyle>
          <a:p>
            <a:r>
              <a:rPr lang="el-GR"/>
              <a:t>Κάντε κλικ για να επεξεργαστείτε τον τίτλο υποδείγματος</a:t>
            </a:r>
            <a:endParaRPr lang="en-US" dirty="0"/>
          </a:p>
        </p:txBody>
      </p:sp>
      <p:sp>
        <p:nvSpPr>
          <p:cNvPr id="10" name="Text Placeholder 9"/>
          <p:cNvSpPr>
            <a:spLocks noGrp="1"/>
          </p:cNvSpPr>
          <p:nvPr>
            <p:ph type="body" sz="quarter" idx="13"/>
          </p:nvPr>
        </p:nvSpPr>
        <p:spPr>
          <a:xfrm>
            <a:off x="1084659" y="2571750"/>
            <a:ext cx="6400800" cy="285750"/>
          </a:xfrm>
        </p:spPr>
        <p:txBody>
          <a:bodyPr anchor="ctr"/>
          <a:lstStyle>
            <a:lvl1pPr marL="0" indent="0">
              <a:buFontTx/>
              <a:buNone/>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513160" y="3225801"/>
            <a:ext cx="6400800" cy="1263649"/>
          </a:xfrm>
        </p:spPr>
        <p:txBody>
          <a:bodyPr anchor="ctr">
            <a:normAutofit/>
          </a:bodyPr>
          <a:lstStyle>
            <a:lvl1pPr marL="0" indent="0" algn="l">
              <a:buNone/>
              <a:defRPr sz="150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4AAD347D-5ACD-4C99-B74B-A9C85AD731AF}" type="datetimeFigureOut">
              <a:rPr lang="en-US" smtClean="0"/>
              <a:t>3/19/2024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l" rtl="0">
              <a:spcBef>
                <a:spcPts val="0"/>
              </a:spcBef>
              <a:spcAft>
                <a:spcPts val="0"/>
              </a:spcAft>
              <a:buNone/>
            </a:pPr>
            <a:fld id="{00000000-1234-1234-1234-123412341234}" type="slidenum">
              <a:rPr lang="en" smtClean="0"/>
              <a:pPr marL="0" lvl="0" indent="0" algn="l" rtl="0">
                <a:spcBef>
                  <a:spcPts val="0"/>
                </a:spcBef>
                <a:spcAft>
                  <a:spcPts val="0"/>
                </a:spcAft>
                <a:buNone/>
              </a:pPr>
              <a:t>‹#›</a:t>
            </a:fld>
            <a:endParaRPr lang="en"/>
          </a:p>
        </p:txBody>
      </p:sp>
      <p:sp>
        <p:nvSpPr>
          <p:cNvPr id="14" name="TextBox 13"/>
          <p:cNvSpPr txBox="1"/>
          <p:nvPr/>
        </p:nvSpPr>
        <p:spPr>
          <a:xfrm>
            <a:off x="398859" y="609167"/>
            <a:ext cx="457200" cy="438582"/>
          </a:xfrm>
          <a:prstGeom prst="rect">
            <a:avLst/>
          </a:prstGeom>
        </p:spPr>
        <p:txBody>
          <a:bodyPr vert="horz" lIns="68580" tIns="34290" rIns="68580" bIns="34290" rtlCol="0" anchor="ctr">
            <a:noAutofit/>
          </a:bodyPr>
          <a:lstStyle/>
          <a:p>
            <a:pPr lvl="0"/>
            <a:r>
              <a:rPr lang="en-US" sz="6000" dirty="0">
                <a:solidFill>
                  <a:schemeClr val="tx1"/>
                </a:solidFill>
                <a:effectLst/>
              </a:rPr>
              <a:t>“</a:t>
            </a:r>
          </a:p>
        </p:txBody>
      </p:sp>
      <p:sp>
        <p:nvSpPr>
          <p:cNvPr id="15" name="TextBox 14"/>
          <p:cNvSpPr txBox="1"/>
          <p:nvPr/>
        </p:nvSpPr>
        <p:spPr>
          <a:xfrm>
            <a:off x="7714059" y="2076451"/>
            <a:ext cx="457200" cy="438582"/>
          </a:xfrm>
          <a:prstGeom prst="rect">
            <a:avLst/>
          </a:prstGeom>
        </p:spPr>
        <p:txBody>
          <a:bodyPr vert="horz" lIns="68580" tIns="34290" rIns="68580" bIns="34290" rtlCol="0" anchor="ctr">
            <a:noAutofit/>
          </a:bodyPr>
          <a:lstStyle/>
          <a:p>
            <a:pPr lvl="0" algn="r"/>
            <a:r>
              <a:rPr lang="en-US" sz="6000" dirty="0">
                <a:solidFill>
                  <a:schemeClr val="tx1"/>
                </a:solidFill>
                <a:effectLst/>
              </a:rPr>
              <a:t>”</a:t>
            </a:r>
          </a:p>
        </p:txBody>
      </p:sp>
    </p:spTree>
    <p:extLst>
      <p:ext uri="{BB962C8B-B14F-4D97-AF65-F5344CB8AC3E}">
        <p14:creationId xmlns:p14="http://schemas.microsoft.com/office/powerpoint/2010/main" val="1632273209"/>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513159" y="2571750"/>
            <a:ext cx="6400800" cy="1273050"/>
          </a:xfrm>
        </p:spPr>
        <p:txBody>
          <a:bodyPr anchor="b">
            <a:normAutofit/>
          </a:bodyPr>
          <a:lstStyle>
            <a:lvl1pPr algn="l">
              <a:defRPr sz="2400" b="0" cap="all"/>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513158" y="3849736"/>
            <a:ext cx="6401993" cy="645300"/>
          </a:xfrm>
        </p:spPr>
        <p:txBody>
          <a:bodyPr anchor="t">
            <a:normAutofit/>
          </a:bodyPr>
          <a:lstStyle>
            <a:lvl1pPr marL="0" indent="0" algn="l">
              <a:buNone/>
              <a:defRPr sz="150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4AAD347D-5ACD-4C99-B74B-A9C85AD731AF}" type="datetimeFigureOut">
              <a:rPr lang="en-US" smtClean="0"/>
              <a:t>3/19/2024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l" rtl="0">
              <a:spcBef>
                <a:spcPts val="0"/>
              </a:spcBef>
              <a:spcAft>
                <a:spcPts val="0"/>
              </a:spcAft>
              <a:buNone/>
            </a:pPr>
            <a:fld id="{00000000-1234-1234-1234-123412341234}" type="slidenum">
              <a:rPr lang="en" smtClean="0"/>
              <a:pPr marL="0" lvl="0" indent="0" algn="l" rtl="0">
                <a:spcBef>
                  <a:spcPts val="0"/>
                </a:spcBef>
                <a:spcAft>
                  <a:spcPts val="0"/>
                </a:spcAft>
                <a:buNone/>
              </a:pPr>
              <a:t>‹#›</a:t>
            </a:fld>
            <a:endParaRPr lang="en"/>
          </a:p>
        </p:txBody>
      </p:sp>
    </p:spTree>
    <p:extLst>
      <p:ext uri="{BB962C8B-B14F-4D97-AF65-F5344CB8AC3E}">
        <p14:creationId xmlns:p14="http://schemas.microsoft.com/office/powerpoint/2010/main" val="1364874646"/>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2" name="Title 1"/>
          <p:cNvSpPr>
            <a:spLocks noGrp="1"/>
          </p:cNvSpPr>
          <p:nvPr>
            <p:ph type="title"/>
          </p:nvPr>
        </p:nvSpPr>
        <p:spPr>
          <a:xfrm>
            <a:off x="856060" y="514350"/>
            <a:ext cx="6858000" cy="2057400"/>
          </a:xfrm>
        </p:spPr>
        <p:txBody>
          <a:bodyPr anchor="ctr">
            <a:normAutofit/>
          </a:bodyPr>
          <a:lstStyle>
            <a:lvl1pPr algn="l">
              <a:defRPr sz="2400" b="0" cap="all">
                <a:solidFill>
                  <a:schemeClr val="tx1"/>
                </a:solidFill>
              </a:defRPr>
            </a:lvl1pPr>
          </a:lstStyle>
          <a:p>
            <a:r>
              <a:rPr lang="el-GR"/>
              <a:t>Κάντε κλικ για να επεξεργαστείτε τον τίτλο υποδείγματος</a:t>
            </a:r>
            <a:endParaRPr lang="en-US" dirty="0"/>
          </a:p>
        </p:txBody>
      </p:sp>
      <p:sp>
        <p:nvSpPr>
          <p:cNvPr id="10" name="Text Placeholder 9"/>
          <p:cNvSpPr>
            <a:spLocks noGrp="1"/>
          </p:cNvSpPr>
          <p:nvPr>
            <p:ph type="body" sz="quarter" idx="13"/>
          </p:nvPr>
        </p:nvSpPr>
        <p:spPr>
          <a:xfrm>
            <a:off x="513159" y="2946400"/>
            <a:ext cx="6400801" cy="787400"/>
          </a:xfrm>
        </p:spPr>
        <p:txBody>
          <a:bodyPr vert="horz" lIns="91440" tIns="45720" rIns="91440" bIns="45720" rtlCol="0" anchor="b">
            <a:normAutofit/>
          </a:bodyPr>
          <a:lstStyle>
            <a:lvl1pPr>
              <a:buNone/>
              <a:defRPr lang="en-US" sz="1800" b="0" cap="all" dirty="0">
                <a:ln w="3175" cmpd="sng">
                  <a:noFill/>
                </a:ln>
                <a:solidFill>
                  <a:schemeClr val="tx1"/>
                </a:solidFill>
                <a:effectLst/>
              </a:defRPr>
            </a:lvl1pPr>
          </a:lstStyle>
          <a:p>
            <a:pPr marL="0" lvl="0">
              <a:spcBef>
                <a:spcPct val="0"/>
              </a:spcBef>
              <a:buNone/>
            </a:pPr>
            <a:r>
              <a:rPr lang="el-GR"/>
              <a:t>Στυλ κειμένου υποδείγματος</a:t>
            </a:r>
          </a:p>
        </p:txBody>
      </p:sp>
      <p:sp>
        <p:nvSpPr>
          <p:cNvPr id="3" name="Text Placeholder 2"/>
          <p:cNvSpPr>
            <a:spLocks noGrp="1"/>
          </p:cNvSpPr>
          <p:nvPr>
            <p:ph type="body" idx="1"/>
          </p:nvPr>
        </p:nvSpPr>
        <p:spPr>
          <a:xfrm>
            <a:off x="513159" y="3733800"/>
            <a:ext cx="6400801" cy="762000"/>
          </a:xfrm>
        </p:spPr>
        <p:txBody>
          <a:bodyPr anchor="t">
            <a:normAutofit/>
          </a:bodyPr>
          <a:lstStyle>
            <a:lvl1pPr marL="0" indent="0" algn="l">
              <a:buNone/>
              <a:defRPr sz="135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4AAD347D-5ACD-4C99-B74B-A9C85AD731AF}" type="datetimeFigureOut">
              <a:rPr lang="en-US" smtClean="0"/>
              <a:t>3/19/2024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l" rtl="0">
              <a:spcBef>
                <a:spcPts val="0"/>
              </a:spcBef>
              <a:spcAft>
                <a:spcPts val="0"/>
              </a:spcAft>
              <a:buNone/>
            </a:pPr>
            <a:fld id="{00000000-1234-1234-1234-123412341234}" type="slidenum">
              <a:rPr lang="en" smtClean="0"/>
              <a:pPr marL="0" lvl="0" indent="0" algn="l" rtl="0">
                <a:spcBef>
                  <a:spcPts val="0"/>
                </a:spcBef>
                <a:spcAft>
                  <a:spcPts val="0"/>
                </a:spcAft>
                <a:buNone/>
              </a:pPr>
              <a:t>‹#›</a:t>
            </a:fld>
            <a:endParaRPr lang="en"/>
          </a:p>
        </p:txBody>
      </p:sp>
      <p:sp>
        <p:nvSpPr>
          <p:cNvPr id="11" name="TextBox 10"/>
          <p:cNvSpPr txBox="1"/>
          <p:nvPr/>
        </p:nvSpPr>
        <p:spPr>
          <a:xfrm>
            <a:off x="398859" y="609167"/>
            <a:ext cx="457200" cy="438582"/>
          </a:xfrm>
          <a:prstGeom prst="rect">
            <a:avLst/>
          </a:prstGeom>
        </p:spPr>
        <p:txBody>
          <a:bodyPr vert="horz" lIns="68580" tIns="34290" rIns="68580" bIns="34290" rtlCol="0" anchor="ctr">
            <a:noAutofit/>
          </a:bodyPr>
          <a:lstStyle/>
          <a:p>
            <a:pPr lvl="0"/>
            <a:r>
              <a:rPr lang="en-US" sz="6000" dirty="0">
                <a:solidFill>
                  <a:schemeClr val="tx1"/>
                </a:solidFill>
                <a:effectLst/>
              </a:rPr>
              <a:t>“</a:t>
            </a:r>
          </a:p>
        </p:txBody>
      </p:sp>
      <p:sp>
        <p:nvSpPr>
          <p:cNvPr id="12" name="TextBox 11"/>
          <p:cNvSpPr txBox="1"/>
          <p:nvPr/>
        </p:nvSpPr>
        <p:spPr>
          <a:xfrm>
            <a:off x="7714059" y="2076451"/>
            <a:ext cx="457200" cy="438582"/>
          </a:xfrm>
          <a:prstGeom prst="rect">
            <a:avLst/>
          </a:prstGeom>
        </p:spPr>
        <p:txBody>
          <a:bodyPr vert="horz" lIns="68580" tIns="34290" rIns="68580" bIns="34290" rtlCol="0" anchor="ctr">
            <a:noAutofit/>
          </a:bodyPr>
          <a:lstStyle/>
          <a:p>
            <a:pPr lvl="0" algn="r"/>
            <a:r>
              <a:rPr lang="en-US" sz="6000" dirty="0">
                <a:solidFill>
                  <a:schemeClr val="tx1"/>
                </a:solidFill>
                <a:effectLst/>
              </a:rPr>
              <a:t>”</a:t>
            </a:r>
          </a:p>
        </p:txBody>
      </p:sp>
    </p:spTree>
    <p:extLst>
      <p:ext uri="{BB962C8B-B14F-4D97-AF65-F5344CB8AC3E}">
        <p14:creationId xmlns:p14="http://schemas.microsoft.com/office/powerpoint/2010/main" val="1160626129"/>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513160" y="514350"/>
            <a:ext cx="7543800" cy="2057400"/>
          </a:xfrm>
        </p:spPr>
        <p:txBody>
          <a:bodyPr vert="horz" lIns="91440" tIns="45720" rIns="91440" bIns="45720" rtlCol="0" anchor="ctr">
            <a:normAutofit/>
          </a:bodyPr>
          <a:lstStyle>
            <a:lvl1pPr>
              <a:defRPr lang="en-US" b="0" dirty="0"/>
            </a:lvl1pPr>
          </a:lstStyle>
          <a:p>
            <a:pPr marL="0" lvl="0"/>
            <a:r>
              <a:rPr lang="el-GR"/>
              <a:t>Κάντε κλικ για να επεξεργαστείτε τον τίτλο υποδείγματος</a:t>
            </a:r>
            <a:endParaRPr lang="en-US" dirty="0"/>
          </a:p>
        </p:txBody>
      </p:sp>
      <p:sp>
        <p:nvSpPr>
          <p:cNvPr id="10" name="Text Placeholder 9"/>
          <p:cNvSpPr>
            <a:spLocks noGrp="1"/>
          </p:cNvSpPr>
          <p:nvPr>
            <p:ph type="body" sz="quarter" idx="13"/>
          </p:nvPr>
        </p:nvSpPr>
        <p:spPr>
          <a:xfrm>
            <a:off x="513159" y="2946401"/>
            <a:ext cx="6400800" cy="628650"/>
          </a:xfrm>
        </p:spPr>
        <p:txBody>
          <a:bodyPr vert="horz" lIns="91440" tIns="45720" rIns="91440" bIns="45720" rtlCol="0" anchor="b">
            <a:normAutofit/>
          </a:bodyPr>
          <a:lstStyle>
            <a:lvl1pPr>
              <a:buNone/>
              <a:defRPr lang="en-US" sz="1800" b="0" cap="all" dirty="0">
                <a:ln w="3175" cmpd="sng">
                  <a:noFill/>
                </a:ln>
                <a:solidFill>
                  <a:schemeClr val="tx1"/>
                </a:solidFill>
                <a:effectLst/>
              </a:defRPr>
            </a:lvl1pPr>
          </a:lstStyle>
          <a:p>
            <a:pPr marL="0" lvl="0">
              <a:spcBef>
                <a:spcPct val="0"/>
              </a:spcBef>
              <a:buNone/>
            </a:pPr>
            <a:r>
              <a:rPr lang="el-GR"/>
              <a:t>Στυλ κειμένου υποδείγματος</a:t>
            </a:r>
          </a:p>
        </p:txBody>
      </p:sp>
      <p:sp>
        <p:nvSpPr>
          <p:cNvPr id="3" name="Text Placeholder 2"/>
          <p:cNvSpPr>
            <a:spLocks noGrp="1"/>
          </p:cNvSpPr>
          <p:nvPr>
            <p:ph type="body" idx="1"/>
          </p:nvPr>
        </p:nvSpPr>
        <p:spPr>
          <a:xfrm>
            <a:off x="513159" y="3575049"/>
            <a:ext cx="6400801" cy="920750"/>
          </a:xfrm>
        </p:spPr>
        <p:txBody>
          <a:bodyPr anchor="t">
            <a:normAutofit/>
          </a:bodyPr>
          <a:lstStyle>
            <a:lvl1pPr marL="0" indent="0" algn="l">
              <a:buNone/>
              <a:defRPr sz="135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4AAD347D-5ACD-4C99-B74B-A9C85AD731AF}" type="datetimeFigureOut">
              <a:rPr lang="en-US" smtClean="0"/>
              <a:t>3/19/2024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l" rtl="0">
              <a:spcBef>
                <a:spcPts val="0"/>
              </a:spcBef>
              <a:spcAft>
                <a:spcPts val="0"/>
              </a:spcAft>
              <a:buNone/>
            </a:pPr>
            <a:fld id="{00000000-1234-1234-1234-123412341234}" type="slidenum">
              <a:rPr lang="en" smtClean="0"/>
              <a:pPr marL="0" lvl="0" indent="0" algn="l" rtl="0">
                <a:spcBef>
                  <a:spcPts val="0"/>
                </a:spcBef>
                <a:spcAft>
                  <a:spcPts val="0"/>
                </a:spcAft>
                <a:buNone/>
              </a:pPr>
              <a:t>‹#›</a:t>
            </a:fld>
            <a:endParaRPr lang="en"/>
          </a:p>
        </p:txBody>
      </p:sp>
    </p:spTree>
    <p:extLst>
      <p:ext uri="{BB962C8B-B14F-4D97-AF65-F5344CB8AC3E}">
        <p14:creationId xmlns:p14="http://schemas.microsoft.com/office/powerpoint/2010/main" val="3097462152"/>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3/19/2024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l" rtl="0">
              <a:spcBef>
                <a:spcPts val="0"/>
              </a:spcBef>
              <a:spcAft>
                <a:spcPts val="0"/>
              </a:spcAft>
              <a:buNone/>
            </a:pPr>
            <a:fld id="{00000000-1234-1234-1234-123412341234}" type="slidenum">
              <a:rPr lang="en" smtClean="0"/>
              <a:pPr marL="0" lvl="0" indent="0" algn="l" rtl="0">
                <a:spcBef>
                  <a:spcPts val="0"/>
                </a:spcBef>
                <a:spcAft>
                  <a:spcPts val="0"/>
                </a:spcAft>
                <a:buNone/>
              </a:pPr>
              <a:t>‹#›</a:t>
            </a:fld>
            <a:endParaRPr lang="en"/>
          </a:p>
        </p:txBody>
      </p:sp>
    </p:spTree>
    <p:extLst>
      <p:ext uri="{BB962C8B-B14F-4D97-AF65-F5344CB8AC3E}">
        <p14:creationId xmlns:p14="http://schemas.microsoft.com/office/powerpoint/2010/main" val="3786814013"/>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3909" y="514350"/>
            <a:ext cx="1543050" cy="3429000"/>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514350" y="514350"/>
            <a:ext cx="5867400" cy="3981450"/>
          </a:xfrm>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3/19/2024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l" rtl="0">
              <a:spcBef>
                <a:spcPts val="0"/>
              </a:spcBef>
              <a:spcAft>
                <a:spcPts val="0"/>
              </a:spcAft>
              <a:buNone/>
            </a:pPr>
            <a:fld id="{00000000-1234-1234-1234-123412341234}" type="slidenum">
              <a:rPr lang="en" smtClean="0"/>
              <a:pPr marL="0" lvl="0" indent="0" algn="l" rtl="0">
                <a:spcBef>
                  <a:spcPts val="0"/>
                </a:spcBef>
                <a:spcAft>
                  <a:spcPts val="0"/>
                </a:spcAft>
                <a:buNone/>
              </a:pPr>
              <a:t>‹#›</a:t>
            </a:fld>
            <a:endParaRPr lang="en"/>
          </a:p>
        </p:txBody>
      </p:sp>
    </p:spTree>
    <p:extLst>
      <p:ext uri="{BB962C8B-B14F-4D97-AF65-F5344CB8AC3E}">
        <p14:creationId xmlns:p14="http://schemas.microsoft.com/office/powerpoint/2010/main" val="2283595808"/>
      </p:ext>
    </p:extLst>
  </p:cSld>
  <p:clrMapOvr>
    <a:masterClrMapping/>
  </p:clrMapOvr>
  <p:hf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type="title">
  <p:cSld name="Title">
    <p:bg>
      <p:bgPr>
        <a:gradFill>
          <a:gsLst>
            <a:gs pos="0">
              <a:schemeClr val="lt1"/>
            </a:gs>
            <a:gs pos="19000">
              <a:schemeClr val="lt2"/>
            </a:gs>
            <a:gs pos="100000">
              <a:schemeClr val="lt2"/>
            </a:gs>
          </a:gsLst>
          <a:lin ang="10800025" scaled="0"/>
        </a:gradFill>
        <a:effectLst/>
      </p:bgPr>
    </p:bg>
    <p:spTree>
      <p:nvGrpSpPr>
        <p:cNvPr id="1" name="Shape 9"/>
        <p:cNvGrpSpPr/>
        <p:nvPr/>
      </p:nvGrpSpPr>
      <p:grpSpPr>
        <a:xfrm>
          <a:off x="0" y="0"/>
          <a:ext cx="0" cy="0"/>
          <a:chOff x="0" y="0"/>
          <a:chExt cx="0" cy="0"/>
        </a:xfrm>
      </p:grpSpPr>
      <p:sp>
        <p:nvSpPr>
          <p:cNvPr id="22" name="Google Shape;22;p2"/>
          <p:cNvSpPr txBox="1">
            <a:spLocks noGrp="1"/>
          </p:cNvSpPr>
          <p:nvPr>
            <p:ph type="ctrTitle"/>
          </p:nvPr>
        </p:nvSpPr>
        <p:spPr>
          <a:xfrm>
            <a:off x="685800" y="660050"/>
            <a:ext cx="4494300" cy="2265300"/>
          </a:xfrm>
          <a:prstGeom prst="rect">
            <a:avLst/>
          </a:prstGeom>
          <a:effectLst>
            <a:outerShdw blurRad="85725" dist="28575" dir="5400000" algn="bl" rotWithShape="0">
              <a:schemeClr val="accent6">
                <a:alpha val="25000"/>
              </a:schemeClr>
            </a:outerShdw>
          </a:effectLst>
        </p:spPr>
        <p:txBody>
          <a:bodyPr spcFirstLastPara="1" wrap="square" lIns="0" tIns="0" rIns="0" bIns="0" anchor="t" anchorCtr="0">
            <a:noAutofit/>
          </a:bodyPr>
          <a:lstStyle>
            <a:lvl1pPr lvl="0" rtl="0">
              <a:spcBef>
                <a:spcPts val="0"/>
              </a:spcBef>
              <a:spcAft>
                <a:spcPts val="0"/>
              </a:spcAft>
              <a:buClr>
                <a:schemeClr val="lt1"/>
              </a:buClr>
              <a:buSzPts val="5400"/>
              <a:buNone/>
              <a:defRPr sz="5400">
                <a:solidFill>
                  <a:schemeClr val="lt1"/>
                </a:solidFill>
              </a:defRPr>
            </a:lvl1pPr>
            <a:lvl2pPr lvl="1" rtl="0">
              <a:spcBef>
                <a:spcPts val="0"/>
              </a:spcBef>
              <a:spcAft>
                <a:spcPts val="0"/>
              </a:spcAft>
              <a:buClr>
                <a:schemeClr val="lt1"/>
              </a:buClr>
              <a:buSzPts val="5400"/>
              <a:buNone/>
              <a:defRPr sz="5400">
                <a:solidFill>
                  <a:schemeClr val="lt1"/>
                </a:solidFill>
              </a:defRPr>
            </a:lvl2pPr>
            <a:lvl3pPr lvl="2" rtl="0">
              <a:spcBef>
                <a:spcPts val="0"/>
              </a:spcBef>
              <a:spcAft>
                <a:spcPts val="0"/>
              </a:spcAft>
              <a:buClr>
                <a:schemeClr val="lt1"/>
              </a:buClr>
              <a:buSzPts val="5400"/>
              <a:buNone/>
              <a:defRPr sz="5400">
                <a:solidFill>
                  <a:schemeClr val="lt1"/>
                </a:solidFill>
              </a:defRPr>
            </a:lvl3pPr>
            <a:lvl4pPr lvl="3" rtl="0">
              <a:spcBef>
                <a:spcPts val="0"/>
              </a:spcBef>
              <a:spcAft>
                <a:spcPts val="0"/>
              </a:spcAft>
              <a:buClr>
                <a:schemeClr val="lt1"/>
              </a:buClr>
              <a:buSzPts val="5400"/>
              <a:buNone/>
              <a:defRPr sz="5400">
                <a:solidFill>
                  <a:schemeClr val="lt1"/>
                </a:solidFill>
              </a:defRPr>
            </a:lvl4pPr>
            <a:lvl5pPr lvl="4" rtl="0">
              <a:spcBef>
                <a:spcPts val="0"/>
              </a:spcBef>
              <a:spcAft>
                <a:spcPts val="0"/>
              </a:spcAft>
              <a:buClr>
                <a:schemeClr val="lt1"/>
              </a:buClr>
              <a:buSzPts val="5400"/>
              <a:buNone/>
              <a:defRPr sz="5400">
                <a:solidFill>
                  <a:schemeClr val="lt1"/>
                </a:solidFill>
              </a:defRPr>
            </a:lvl5pPr>
            <a:lvl6pPr lvl="5" rtl="0">
              <a:spcBef>
                <a:spcPts val="0"/>
              </a:spcBef>
              <a:spcAft>
                <a:spcPts val="0"/>
              </a:spcAft>
              <a:buClr>
                <a:schemeClr val="lt1"/>
              </a:buClr>
              <a:buSzPts val="5400"/>
              <a:buNone/>
              <a:defRPr sz="5400">
                <a:solidFill>
                  <a:schemeClr val="lt1"/>
                </a:solidFill>
              </a:defRPr>
            </a:lvl6pPr>
            <a:lvl7pPr lvl="6" rtl="0">
              <a:spcBef>
                <a:spcPts val="0"/>
              </a:spcBef>
              <a:spcAft>
                <a:spcPts val="0"/>
              </a:spcAft>
              <a:buClr>
                <a:schemeClr val="lt1"/>
              </a:buClr>
              <a:buSzPts val="5400"/>
              <a:buNone/>
              <a:defRPr sz="5400">
                <a:solidFill>
                  <a:schemeClr val="lt1"/>
                </a:solidFill>
              </a:defRPr>
            </a:lvl7pPr>
            <a:lvl8pPr lvl="7" rtl="0">
              <a:spcBef>
                <a:spcPts val="0"/>
              </a:spcBef>
              <a:spcAft>
                <a:spcPts val="0"/>
              </a:spcAft>
              <a:buClr>
                <a:schemeClr val="lt1"/>
              </a:buClr>
              <a:buSzPts val="5400"/>
              <a:buNone/>
              <a:defRPr sz="5400">
                <a:solidFill>
                  <a:schemeClr val="lt1"/>
                </a:solidFill>
              </a:defRPr>
            </a:lvl8pPr>
            <a:lvl9pPr lvl="8" rtl="0">
              <a:spcBef>
                <a:spcPts val="0"/>
              </a:spcBef>
              <a:spcAft>
                <a:spcPts val="0"/>
              </a:spcAft>
              <a:buClr>
                <a:schemeClr val="lt1"/>
              </a:buClr>
              <a:buSzPts val="5400"/>
              <a:buNone/>
              <a:defRPr sz="5400">
                <a:solidFill>
                  <a:schemeClr val="lt1"/>
                </a:solidFill>
              </a:defRPr>
            </a:lvl9pPr>
          </a:lstStyle>
          <a:p>
            <a:endParaRPr/>
          </a:p>
        </p:txBody>
      </p:sp>
    </p:spTree>
    <p:extLst>
      <p:ext uri="{BB962C8B-B14F-4D97-AF65-F5344CB8AC3E}">
        <p14:creationId xmlns:p14="http://schemas.microsoft.com/office/powerpoint/2010/main" val="425623444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itle + 1 column" type="tx">
  <p:cSld name="Title + 1 column">
    <p:spTree>
      <p:nvGrpSpPr>
        <p:cNvPr id="1" name="Shape 54"/>
        <p:cNvGrpSpPr/>
        <p:nvPr/>
      </p:nvGrpSpPr>
      <p:grpSpPr>
        <a:xfrm>
          <a:off x="0" y="0"/>
          <a:ext cx="0" cy="0"/>
          <a:chOff x="0" y="0"/>
          <a:chExt cx="0" cy="0"/>
        </a:xfrm>
      </p:grpSpPr>
      <p:sp>
        <p:nvSpPr>
          <p:cNvPr id="67" name="Google Shape;67;p5"/>
          <p:cNvSpPr txBox="1">
            <a:spLocks noGrp="1"/>
          </p:cNvSpPr>
          <p:nvPr>
            <p:ph type="title"/>
          </p:nvPr>
        </p:nvSpPr>
        <p:spPr>
          <a:xfrm>
            <a:off x="2976900" y="836000"/>
            <a:ext cx="5464200" cy="396300"/>
          </a:xfrm>
          <a:prstGeom prst="rect">
            <a:avLst/>
          </a:prstGeom>
        </p:spPr>
        <p:txBody>
          <a:bodyPr spcFirstLastPara="1" wrap="square" lIns="0" tIns="0" rIns="0" bIns="0" anchor="b"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68" name="Google Shape;68;p5"/>
          <p:cNvSpPr txBox="1">
            <a:spLocks noGrp="1"/>
          </p:cNvSpPr>
          <p:nvPr>
            <p:ph type="body" idx="1"/>
          </p:nvPr>
        </p:nvSpPr>
        <p:spPr>
          <a:xfrm>
            <a:off x="2976900" y="1506350"/>
            <a:ext cx="5464200" cy="2858700"/>
          </a:xfrm>
          <a:prstGeom prst="rect">
            <a:avLst/>
          </a:prstGeom>
        </p:spPr>
        <p:txBody>
          <a:bodyPr spcFirstLastPara="1" wrap="square" lIns="0" tIns="0" rIns="0" bIns="0" anchor="t" anchorCtr="0">
            <a:noAutofit/>
          </a:bodyPr>
          <a:lstStyle>
            <a:lvl1pPr marL="457200" lvl="0" indent="-381000" rtl="0">
              <a:spcBef>
                <a:spcPts val="0"/>
              </a:spcBef>
              <a:spcAft>
                <a:spcPts val="0"/>
              </a:spcAft>
              <a:buSzPts val="2400"/>
              <a:buChar char="▸"/>
              <a:defRPr/>
            </a:lvl1pPr>
            <a:lvl2pPr marL="914400" lvl="1" indent="-381000" rtl="0">
              <a:spcBef>
                <a:spcPts val="600"/>
              </a:spcBef>
              <a:spcAft>
                <a:spcPts val="0"/>
              </a:spcAft>
              <a:buSzPts val="2400"/>
              <a:buChar char="▹"/>
              <a:defRPr/>
            </a:lvl2pPr>
            <a:lvl3pPr marL="1371600" lvl="2" indent="-381000" rtl="0">
              <a:spcBef>
                <a:spcPts val="600"/>
              </a:spcBef>
              <a:spcAft>
                <a:spcPts val="0"/>
              </a:spcAft>
              <a:buSzPts val="2400"/>
              <a:buChar char="■"/>
              <a:defRPr/>
            </a:lvl3pPr>
            <a:lvl4pPr marL="1828800" lvl="3" indent="-381000" rtl="0">
              <a:spcBef>
                <a:spcPts val="600"/>
              </a:spcBef>
              <a:spcAft>
                <a:spcPts val="0"/>
              </a:spcAft>
              <a:buSzPts val="2400"/>
              <a:buChar char="●"/>
              <a:defRPr/>
            </a:lvl4pPr>
            <a:lvl5pPr marL="2286000" lvl="4" indent="-381000" rtl="0">
              <a:spcBef>
                <a:spcPts val="600"/>
              </a:spcBef>
              <a:spcAft>
                <a:spcPts val="0"/>
              </a:spcAft>
              <a:buSzPts val="2400"/>
              <a:buChar char="○"/>
              <a:defRPr/>
            </a:lvl5pPr>
            <a:lvl6pPr marL="2743200" lvl="5" indent="-381000" rtl="0">
              <a:spcBef>
                <a:spcPts val="600"/>
              </a:spcBef>
              <a:spcAft>
                <a:spcPts val="0"/>
              </a:spcAft>
              <a:buSzPts val="2400"/>
              <a:buChar char="■"/>
              <a:defRPr/>
            </a:lvl6pPr>
            <a:lvl7pPr marL="3200400" lvl="6" indent="-381000" rtl="0">
              <a:spcBef>
                <a:spcPts val="600"/>
              </a:spcBef>
              <a:spcAft>
                <a:spcPts val="0"/>
              </a:spcAft>
              <a:buSzPts val="2400"/>
              <a:buChar char="●"/>
              <a:defRPr/>
            </a:lvl7pPr>
            <a:lvl8pPr marL="3657600" lvl="7" indent="-381000" rtl="0">
              <a:spcBef>
                <a:spcPts val="600"/>
              </a:spcBef>
              <a:spcAft>
                <a:spcPts val="0"/>
              </a:spcAft>
              <a:buSzPts val="2400"/>
              <a:buChar char="○"/>
              <a:defRPr/>
            </a:lvl8pPr>
            <a:lvl9pPr marL="4114800" lvl="8" indent="-381000" rtl="0">
              <a:spcBef>
                <a:spcPts val="600"/>
              </a:spcBef>
              <a:spcAft>
                <a:spcPts val="600"/>
              </a:spcAft>
              <a:buSzPts val="2400"/>
              <a:buChar char="■"/>
              <a:defRPr/>
            </a:lvl9pPr>
          </a:lstStyle>
          <a:p>
            <a:endParaRPr/>
          </a:p>
        </p:txBody>
      </p:sp>
      <p:sp>
        <p:nvSpPr>
          <p:cNvPr id="69" name="Google Shape;69;p5"/>
          <p:cNvSpPr txBox="1">
            <a:spLocks noGrp="1"/>
          </p:cNvSpPr>
          <p:nvPr>
            <p:ph type="sldNum" idx="12"/>
          </p:nvPr>
        </p:nvSpPr>
        <p:spPr>
          <a:xfrm>
            <a:off x="228600" y="4718604"/>
            <a:ext cx="369900" cy="251100"/>
          </a:xfrm>
          <a:prstGeom prst="rect">
            <a:avLst/>
          </a:prstGeom>
        </p:spPr>
        <p:txBody>
          <a:bodyPr spcFirstLastPara="1" wrap="square" lIns="0" tIns="0" rIns="0" bIns="0"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l" rtl="0">
              <a:spcBef>
                <a:spcPts val="0"/>
              </a:spcBef>
              <a:spcAft>
                <a:spcPts val="0"/>
              </a:spcAft>
              <a:buNone/>
            </a:pPr>
            <a:fld id="{00000000-1234-1234-1234-123412341234}" type="slidenum">
              <a:rPr lang="en"/>
              <a:pPr marL="0" lvl="0" indent="0" algn="l" rtl="0">
                <a:spcBef>
                  <a:spcPts val="0"/>
                </a:spcBef>
                <a:spcAft>
                  <a:spcPts val="0"/>
                </a:spcAft>
                <a:buNone/>
              </a:pPr>
              <a:t>‹#›</a:t>
            </a:fld>
            <a:endParaRPr/>
          </a:p>
        </p:txBody>
      </p:sp>
    </p:spTree>
    <p:extLst>
      <p:ext uri="{BB962C8B-B14F-4D97-AF65-F5344CB8AC3E}">
        <p14:creationId xmlns:p14="http://schemas.microsoft.com/office/powerpoint/2010/main" val="42204202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nchor="ct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3/19/2024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l" rtl="0">
              <a:spcBef>
                <a:spcPts val="0"/>
              </a:spcBef>
              <a:spcAft>
                <a:spcPts val="0"/>
              </a:spcAft>
              <a:buNone/>
            </a:pPr>
            <a:fld id="{00000000-1234-1234-1234-123412341234}" type="slidenum">
              <a:rPr lang="en" smtClean="0"/>
              <a:pPr marL="0" lvl="0" indent="0" algn="l" rtl="0">
                <a:spcBef>
                  <a:spcPts val="0"/>
                </a:spcBef>
                <a:spcAft>
                  <a:spcPts val="0"/>
                </a:spcAft>
                <a:buNone/>
              </a:pPr>
              <a:t>‹#›</a:t>
            </a:fld>
            <a:endParaRPr lang="en"/>
          </a:p>
        </p:txBody>
      </p:sp>
    </p:spTree>
    <p:extLst>
      <p:ext uri="{BB962C8B-B14F-4D97-AF65-F5344CB8AC3E}">
        <p14:creationId xmlns:p14="http://schemas.microsoft.com/office/powerpoint/2010/main" val="2821106288"/>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513159" y="1504950"/>
            <a:ext cx="6400801" cy="1711200"/>
          </a:xfrm>
        </p:spPr>
        <p:txBody>
          <a:bodyPr anchor="b">
            <a:normAutofit/>
          </a:bodyPr>
          <a:lstStyle>
            <a:lvl1pPr algn="l">
              <a:defRPr sz="2700" b="0" cap="all"/>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513160" y="3371850"/>
            <a:ext cx="6400800" cy="1123950"/>
          </a:xfrm>
        </p:spPr>
        <p:txBody>
          <a:bodyPr anchor="t">
            <a:normAutofit/>
          </a:bodyPr>
          <a:lstStyle>
            <a:lvl1pPr marL="0" indent="0" algn="l">
              <a:buNone/>
              <a:defRPr sz="135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9796027F-7875-4030-9381-8BD8C4F21935}" type="datetimeFigureOut">
              <a:rPr lang="en-US" smtClean="0"/>
              <a:t>3/19/2024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l" rtl="0">
              <a:spcBef>
                <a:spcPts val="0"/>
              </a:spcBef>
              <a:spcAft>
                <a:spcPts val="0"/>
              </a:spcAft>
              <a:buNone/>
            </a:pPr>
            <a:fld id="{00000000-1234-1234-1234-123412341234}" type="slidenum">
              <a:rPr lang="en" smtClean="0"/>
              <a:pPr marL="0" lvl="0" indent="0" algn="l" rtl="0">
                <a:spcBef>
                  <a:spcPts val="0"/>
                </a:spcBef>
                <a:spcAft>
                  <a:spcPts val="0"/>
                </a:spcAft>
                <a:buNone/>
              </a:pPr>
              <a:t>‹#›</a:t>
            </a:fld>
            <a:endParaRPr lang="en"/>
          </a:p>
        </p:txBody>
      </p:sp>
    </p:spTree>
    <p:extLst>
      <p:ext uri="{BB962C8B-B14F-4D97-AF65-F5344CB8AC3E}">
        <p14:creationId xmlns:p14="http://schemas.microsoft.com/office/powerpoint/2010/main" val="4050485514"/>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513159" y="514351"/>
            <a:ext cx="3703241" cy="271145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4356100" y="514351"/>
            <a:ext cx="3700859" cy="271145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smtClean="0"/>
              <a:t>3/19/2024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marL="0" lvl="0" indent="0" algn="l" rtl="0">
              <a:spcBef>
                <a:spcPts val="0"/>
              </a:spcBef>
              <a:spcAft>
                <a:spcPts val="0"/>
              </a:spcAft>
              <a:buNone/>
            </a:pPr>
            <a:fld id="{00000000-1234-1234-1234-123412341234}" type="slidenum">
              <a:rPr lang="en" smtClean="0"/>
              <a:pPr marL="0" lvl="0" indent="0" algn="l" rtl="0">
                <a:spcBef>
                  <a:spcPts val="0"/>
                </a:spcBef>
                <a:spcAft>
                  <a:spcPts val="0"/>
                </a:spcAft>
                <a:buNone/>
              </a:pPr>
              <a:t>‹#›</a:t>
            </a:fld>
            <a:endParaRPr lang="en"/>
          </a:p>
        </p:txBody>
      </p:sp>
    </p:spTree>
    <p:extLst>
      <p:ext uri="{BB962C8B-B14F-4D97-AF65-F5344CB8AC3E}">
        <p14:creationId xmlns:p14="http://schemas.microsoft.com/office/powerpoint/2010/main" val="3152578221"/>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729061" y="514350"/>
            <a:ext cx="3487340" cy="432197"/>
          </a:xfrm>
        </p:spPr>
        <p:txBody>
          <a:bodyPr anchor="b">
            <a:noAutofit/>
          </a:bodyPr>
          <a:lstStyle>
            <a:lvl1pPr marL="0" indent="0">
              <a:buNone/>
              <a:defRPr sz="210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l-GR"/>
              <a:t>Στυλ κειμένου υποδείγματος</a:t>
            </a:r>
          </a:p>
        </p:txBody>
      </p:sp>
      <p:sp>
        <p:nvSpPr>
          <p:cNvPr id="4" name="Content Placeholder 3"/>
          <p:cNvSpPr>
            <a:spLocks noGrp="1"/>
          </p:cNvSpPr>
          <p:nvPr>
            <p:ph sz="half" idx="2"/>
          </p:nvPr>
        </p:nvSpPr>
        <p:spPr>
          <a:xfrm>
            <a:off x="513159" y="952897"/>
            <a:ext cx="3703241" cy="2272904"/>
          </a:xfrm>
        </p:spPr>
        <p:txBody>
          <a:bodyPr anchor="t">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4559299" y="514350"/>
            <a:ext cx="3498851" cy="432197"/>
          </a:xfrm>
        </p:spPr>
        <p:txBody>
          <a:bodyPr anchor="b">
            <a:noAutofit/>
          </a:bodyPr>
          <a:lstStyle>
            <a:lvl1pPr marL="0" indent="0">
              <a:buNone/>
              <a:defRPr sz="210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l-GR"/>
              <a:t>Στυλ κειμένου υποδείγματος</a:t>
            </a:r>
          </a:p>
        </p:txBody>
      </p:sp>
      <p:sp>
        <p:nvSpPr>
          <p:cNvPr id="6" name="Content Placeholder 5"/>
          <p:cNvSpPr>
            <a:spLocks noGrp="1"/>
          </p:cNvSpPr>
          <p:nvPr>
            <p:ph sz="quarter" idx="4"/>
          </p:nvPr>
        </p:nvSpPr>
        <p:spPr>
          <a:xfrm>
            <a:off x="4354909" y="946546"/>
            <a:ext cx="3696891" cy="2272904"/>
          </a:xfrm>
        </p:spPr>
        <p:txBody>
          <a:bodyPr anchor="t">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smtClean="0"/>
              <a:t>3/19/2024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pPr marL="0" lvl="0" indent="0" algn="l" rtl="0">
              <a:spcBef>
                <a:spcPts val="0"/>
              </a:spcBef>
              <a:spcAft>
                <a:spcPts val="0"/>
              </a:spcAft>
              <a:buNone/>
            </a:pPr>
            <a:fld id="{00000000-1234-1234-1234-123412341234}" type="slidenum">
              <a:rPr lang="en" smtClean="0"/>
              <a:pPr marL="0" lvl="0" indent="0" algn="l" rtl="0">
                <a:spcBef>
                  <a:spcPts val="0"/>
                </a:spcBef>
                <a:spcAft>
                  <a:spcPts val="0"/>
                </a:spcAft>
                <a:buNone/>
              </a:pPr>
              <a:t>‹#›</a:t>
            </a:fld>
            <a:endParaRPr lang="en"/>
          </a:p>
        </p:txBody>
      </p:sp>
    </p:spTree>
    <p:extLst>
      <p:ext uri="{BB962C8B-B14F-4D97-AF65-F5344CB8AC3E}">
        <p14:creationId xmlns:p14="http://schemas.microsoft.com/office/powerpoint/2010/main" val="967943003"/>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4509A250-FF31-4206-8172-F9D3106AACB1}" type="datetimeFigureOut">
              <a:rPr lang="en-US" smtClean="0"/>
              <a:t>3/19/2024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pPr marL="0" lvl="0" indent="0" algn="l" rtl="0">
              <a:spcBef>
                <a:spcPts val="0"/>
              </a:spcBef>
              <a:spcAft>
                <a:spcPts val="0"/>
              </a:spcAft>
              <a:buNone/>
            </a:pPr>
            <a:fld id="{00000000-1234-1234-1234-123412341234}" type="slidenum">
              <a:rPr lang="en" smtClean="0"/>
              <a:pPr marL="0" lvl="0" indent="0" algn="l" rtl="0">
                <a:spcBef>
                  <a:spcPts val="0"/>
                </a:spcBef>
                <a:spcAft>
                  <a:spcPts val="0"/>
                </a:spcAft>
                <a:buNone/>
              </a:pPr>
              <a:t>‹#›</a:t>
            </a:fld>
            <a:endParaRPr lang="en"/>
          </a:p>
        </p:txBody>
      </p:sp>
    </p:spTree>
    <p:extLst>
      <p:ext uri="{BB962C8B-B14F-4D97-AF65-F5344CB8AC3E}">
        <p14:creationId xmlns:p14="http://schemas.microsoft.com/office/powerpoint/2010/main" val="3789422338"/>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09A250-FF31-4206-8172-F9D3106AACB1}" type="datetimeFigureOut">
              <a:rPr lang="en-US" smtClean="0"/>
              <a:t>3/19/2024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pPr marL="0" lvl="0" indent="0" algn="l" rtl="0">
              <a:spcBef>
                <a:spcPts val="0"/>
              </a:spcBef>
              <a:spcAft>
                <a:spcPts val="0"/>
              </a:spcAft>
              <a:buNone/>
            </a:pPr>
            <a:fld id="{00000000-1234-1234-1234-123412341234}" type="slidenum">
              <a:rPr lang="en" smtClean="0"/>
              <a:pPr marL="0" lvl="0" indent="0" algn="l" rtl="0">
                <a:spcBef>
                  <a:spcPts val="0"/>
                </a:spcBef>
                <a:spcAft>
                  <a:spcPts val="0"/>
                </a:spcAft>
                <a:buNone/>
              </a:pPr>
              <a:t>‹#›</a:t>
            </a:fld>
            <a:endParaRPr lang="en"/>
          </a:p>
        </p:txBody>
      </p:sp>
    </p:spTree>
    <p:extLst>
      <p:ext uri="{BB962C8B-B14F-4D97-AF65-F5344CB8AC3E}">
        <p14:creationId xmlns:p14="http://schemas.microsoft.com/office/powerpoint/2010/main" val="4236917456"/>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5313759" y="514350"/>
            <a:ext cx="2743200" cy="1028700"/>
          </a:xfrm>
        </p:spPr>
        <p:txBody>
          <a:bodyPr anchor="b">
            <a:normAutofit/>
          </a:bodyPr>
          <a:lstStyle>
            <a:lvl1pPr algn="l">
              <a:defRPr sz="1800" b="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513159" y="514350"/>
            <a:ext cx="4457701" cy="3981450"/>
          </a:xfrm>
        </p:spPr>
        <p:txBody>
          <a:bodyPr anchor="ct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5313759" y="1657350"/>
            <a:ext cx="2743200" cy="1568450"/>
          </a:xfrm>
        </p:spPr>
        <p:txBody>
          <a:bodyPr anchor="t">
            <a:normAutofit/>
          </a:bodyPr>
          <a:lstStyle>
            <a:lvl1pPr marL="0" indent="0">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509A250-FF31-4206-8172-F9D3106AACB1}" type="datetimeFigureOut">
              <a:rPr lang="en-US" smtClean="0"/>
              <a:t>3/19/2024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marL="0" lvl="0" indent="0" algn="l" rtl="0">
              <a:spcBef>
                <a:spcPts val="0"/>
              </a:spcBef>
              <a:spcAft>
                <a:spcPts val="0"/>
              </a:spcAft>
              <a:buNone/>
            </a:pPr>
            <a:fld id="{00000000-1234-1234-1234-123412341234}" type="slidenum">
              <a:rPr lang="en" smtClean="0"/>
              <a:pPr marL="0" lvl="0" indent="0" algn="l" rtl="0">
                <a:spcBef>
                  <a:spcPts val="0"/>
                </a:spcBef>
                <a:spcAft>
                  <a:spcPts val="0"/>
                </a:spcAft>
                <a:buNone/>
              </a:pPr>
              <a:t>‹#›</a:t>
            </a:fld>
            <a:endParaRPr lang="en"/>
          </a:p>
        </p:txBody>
      </p:sp>
    </p:spTree>
    <p:extLst>
      <p:ext uri="{BB962C8B-B14F-4D97-AF65-F5344CB8AC3E}">
        <p14:creationId xmlns:p14="http://schemas.microsoft.com/office/powerpoint/2010/main" val="1810944003"/>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3542109" y="1085850"/>
            <a:ext cx="4514850" cy="857250"/>
          </a:xfrm>
        </p:spPr>
        <p:txBody>
          <a:bodyPr anchor="b">
            <a:normAutofit/>
          </a:bodyPr>
          <a:lstStyle>
            <a:lvl1pPr algn="l">
              <a:defRPr sz="2100" b="0"/>
            </a:lvl1pPr>
          </a:lstStyle>
          <a:p>
            <a:r>
              <a:rPr lang="el-GR"/>
              <a:t>Κάντε κλικ για να επεξεργαστείτε τον τίτλο υποδείγματος</a:t>
            </a:r>
            <a:endParaRPr lang="en-US" dirty="0"/>
          </a:p>
        </p:txBody>
      </p:sp>
      <p:sp>
        <p:nvSpPr>
          <p:cNvPr id="14" name="Picture Placeholder 2"/>
          <p:cNvSpPr>
            <a:spLocks noGrp="1" noChangeAspect="1"/>
          </p:cNvSpPr>
          <p:nvPr>
            <p:ph type="pic" idx="1"/>
          </p:nvPr>
        </p:nvSpPr>
        <p:spPr>
          <a:xfrm>
            <a:off x="741759" y="685800"/>
            <a:ext cx="2460731" cy="3429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3542109" y="2082800"/>
            <a:ext cx="4516041" cy="1536700"/>
          </a:xfrm>
        </p:spPr>
        <p:txBody>
          <a:bodyPr anchor="t">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509A250-FF31-4206-8172-F9D3106AACB1}" type="datetimeFigureOut">
              <a:rPr lang="en-US" smtClean="0"/>
              <a:t>3/19/2024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marL="0" lvl="0" indent="0" algn="l" rtl="0">
              <a:spcBef>
                <a:spcPts val="0"/>
              </a:spcBef>
              <a:spcAft>
                <a:spcPts val="0"/>
              </a:spcAft>
              <a:buNone/>
            </a:pPr>
            <a:fld id="{00000000-1234-1234-1234-123412341234}" type="slidenum">
              <a:rPr lang="en" smtClean="0"/>
              <a:pPr marL="0" lvl="0" indent="0" algn="l" rtl="0">
                <a:spcBef>
                  <a:spcPts val="0"/>
                </a:spcBef>
                <a:spcAft>
                  <a:spcPts val="0"/>
                </a:spcAft>
                <a:buNone/>
              </a:pPr>
              <a:t>‹#›</a:t>
            </a:fld>
            <a:endParaRPr lang="en"/>
          </a:p>
        </p:txBody>
      </p:sp>
    </p:spTree>
    <p:extLst>
      <p:ext uri="{BB962C8B-B14F-4D97-AF65-F5344CB8AC3E}">
        <p14:creationId xmlns:p14="http://schemas.microsoft.com/office/powerpoint/2010/main" val="1184647147"/>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905227" y="2222500"/>
            <a:ext cx="2236394" cy="2406650"/>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13159" y="3365499"/>
            <a:ext cx="6400800" cy="1130300"/>
          </a:xfrm>
          <a:prstGeom prst="rect">
            <a:avLst/>
          </a:prstGeom>
          <a:effectLst/>
        </p:spPr>
        <p:txBody>
          <a:bodyPr vert="horz" lIns="91440" tIns="45720" rIns="91440" bIns="45720" rtlCol="0" anchor="ctr">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513159" y="514351"/>
            <a:ext cx="6400800" cy="2711450"/>
          </a:xfrm>
          <a:prstGeom prst="rect">
            <a:avLst/>
          </a:prstGeom>
        </p:spPr>
        <p:txBody>
          <a:bodyPr vert="horz" lIns="91440" tIns="45720" rIns="91440" bIns="45720" rtlCol="0" anchor="ct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7428309" y="4629150"/>
            <a:ext cx="1200150" cy="273844"/>
          </a:xfrm>
          <a:prstGeom prst="rect">
            <a:avLst/>
          </a:prstGeom>
        </p:spPr>
        <p:txBody>
          <a:bodyPr vert="horz" lIns="91440" tIns="45720" rIns="91440" bIns="45720" rtlCol="0" anchor="t"/>
          <a:lstStyle>
            <a:lvl1pPr algn="r">
              <a:defRPr sz="750" b="0" i="0">
                <a:solidFill>
                  <a:schemeClr val="bg2">
                    <a:lumMod val="50000"/>
                  </a:schemeClr>
                </a:solidFill>
                <a:effectLst/>
                <a:latin typeface="+mn-lt"/>
              </a:defRPr>
            </a:lvl1pPr>
          </a:lstStyle>
          <a:p>
            <a:fld id="{4AAD347D-5ACD-4C99-B74B-A9C85AD731AF}" type="datetimeFigureOut">
              <a:rPr lang="en-US" smtClean="0"/>
              <a:t>3/19/2024</a:t>
            </a:fld>
            <a:endParaRPr lang="en-US" dirty="0"/>
          </a:p>
        </p:txBody>
      </p:sp>
      <p:sp>
        <p:nvSpPr>
          <p:cNvPr id="5" name="Footer Placeholder 4"/>
          <p:cNvSpPr>
            <a:spLocks noGrp="1"/>
          </p:cNvSpPr>
          <p:nvPr>
            <p:ph type="ftr" sz="quarter" idx="3"/>
          </p:nvPr>
        </p:nvSpPr>
        <p:spPr>
          <a:xfrm>
            <a:off x="513159" y="4629150"/>
            <a:ext cx="5657850" cy="273844"/>
          </a:xfrm>
          <a:prstGeom prst="rect">
            <a:avLst/>
          </a:prstGeom>
        </p:spPr>
        <p:txBody>
          <a:bodyPr vert="horz" lIns="91440" tIns="45720" rIns="91440" bIns="45720" rtlCol="0" anchor="t"/>
          <a:lstStyle>
            <a:lvl1pPr algn="l">
              <a:defRPr sz="75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7772400" y="4183857"/>
            <a:ext cx="856684" cy="502444"/>
          </a:xfrm>
          <a:prstGeom prst="rect">
            <a:avLst/>
          </a:prstGeom>
        </p:spPr>
        <p:txBody>
          <a:bodyPr vert="horz" lIns="91440" tIns="45720" rIns="91440" bIns="45720" rtlCol="0" anchor="b"/>
          <a:lstStyle>
            <a:lvl1pPr algn="r">
              <a:defRPr sz="2400" b="0" i="0">
                <a:solidFill>
                  <a:schemeClr val="bg2">
                    <a:lumMod val="50000"/>
                  </a:schemeClr>
                </a:solidFill>
                <a:effectLst/>
                <a:latin typeface="+mn-lt"/>
              </a:defRPr>
            </a:lvl1pPr>
          </a:lstStyle>
          <a:p>
            <a:pPr marL="0" lvl="0" indent="0" algn="l" rtl="0">
              <a:spcBef>
                <a:spcPts val="0"/>
              </a:spcBef>
              <a:spcAft>
                <a:spcPts val="0"/>
              </a:spcAft>
              <a:buNone/>
            </a:pPr>
            <a:fld id="{00000000-1234-1234-1234-123412341234}" type="slidenum">
              <a:rPr lang="en" smtClean="0"/>
              <a:pPr marL="0" lvl="0" indent="0" algn="l" rtl="0">
                <a:spcBef>
                  <a:spcPts val="0"/>
                </a:spcBef>
                <a:spcAft>
                  <a:spcPts val="0"/>
                </a:spcAft>
                <a:buNone/>
              </a:pPr>
              <a:t>‹#›</a:t>
            </a:fld>
            <a:endParaRPr lang="en"/>
          </a:p>
        </p:txBody>
      </p:sp>
    </p:spTree>
    <p:extLst>
      <p:ext uri="{BB962C8B-B14F-4D97-AF65-F5344CB8AC3E}">
        <p14:creationId xmlns:p14="http://schemas.microsoft.com/office/powerpoint/2010/main" val="1022733279"/>
      </p:ext>
    </p:extLst>
  </p:cSld>
  <p:clrMap bg1="dk1" tx1="lt1" bg2="dk2" tx2="lt2" accent1="accent1" accent2="accent2" accent3="accent3" accent4="accent4" accent5="accent5" accent6="accent6" hlink="hlink" folHlink="folHlink"/>
  <p:sldLayoutIdLst>
    <p:sldLayoutId id="2147484035" r:id="rId1"/>
    <p:sldLayoutId id="2147484036" r:id="rId2"/>
    <p:sldLayoutId id="2147484037" r:id="rId3"/>
    <p:sldLayoutId id="2147484038" r:id="rId4"/>
    <p:sldLayoutId id="2147484039" r:id="rId5"/>
    <p:sldLayoutId id="2147484040" r:id="rId6"/>
    <p:sldLayoutId id="2147484041" r:id="rId7"/>
    <p:sldLayoutId id="2147484042" r:id="rId8"/>
    <p:sldLayoutId id="2147484043" r:id="rId9"/>
    <p:sldLayoutId id="2147484044" r:id="rId10"/>
    <p:sldLayoutId id="2147484045" r:id="rId11"/>
    <p:sldLayoutId id="2147484046" r:id="rId12"/>
    <p:sldLayoutId id="2147484047" r:id="rId13"/>
    <p:sldLayoutId id="2147484048" r:id="rId14"/>
    <p:sldLayoutId id="2147484049" r:id="rId15"/>
    <p:sldLayoutId id="2147484050" r:id="rId16"/>
    <p:sldLayoutId id="2147484051" r:id="rId17"/>
    <p:sldLayoutId id="2147484052" r:id="rId18"/>
    <p:sldLayoutId id="2147484053" r:id="rId19"/>
  </p:sldLayoutIdLst>
  <p:transition>
    <p:fade thruBlk="1"/>
  </p:transition>
  <p:hf hdr="0" ftr="0" dt="0"/>
  <p:txStyles>
    <p:titleStyle>
      <a:lvl1pPr algn="l" defTabSz="342900" rtl="0" eaLnBrk="1" latinLnBrk="0" hangingPunct="1">
        <a:spcBef>
          <a:spcPct val="0"/>
        </a:spcBef>
        <a:buNone/>
        <a:defRPr sz="27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14313" indent="-214313" algn="l" defTabSz="342900" rtl="0" eaLnBrk="1" latinLnBrk="0" hangingPunct="1">
        <a:spcBef>
          <a:spcPct val="20000"/>
        </a:spcBef>
        <a:spcAft>
          <a:spcPts val="450"/>
        </a:spcAft>
        <a:buClr>
          <a:schemeClr val="tx1"/>
        </a:buClr>
        <a:buSzPct val="80000"/>
        <a:buFont typeface="Wingdings 3" panose="05040102010807070707" pitchFamily="18" charset="2"/>
        <a:buChar char=""/>
        <a:defRPr sz="1500" kern="1200" cap="none">
          <a:solidFill>
            <a:schemeClr val="tx1"/>
          </a:solidFill>
          <a:effectLst/>
          <a:latin typeface="+mn-lt"/>
          <a:ea typeface="+mn-ea"/>
          <a:cs typeface="+mn-cs"/>
        </a:defRPr>
      </a:lvl1pPr>
      <a:lvl2pPr marL="557213" indent="-214313" algn="l" defTabSz="342900" rtl="0" eaLnBrk="1" latinLnBrk="0" hangingPunct="1">
        <a:spcBef>
          <a:spcPct val="20000"/>
        </a:spcBef>
        <a:spcAft>
          <a:spcPts val="450"/>
        </a:spcAft>
        <a:buClr>
          <a:schemeClr val="tx1"/>
        </a:buClr>
        <a:buSzPct val="80000"/>
        <a:buFont typeface="Wingdings 3" panose="05040102010807070707" pitchFamily="18" charset="2"/>
        <a:buChar char=""/>
        <a:defRPr sz="1350" kern="1200" cap="none">
          <a:solidFill>
            <a:schemeClr val="tx1"/>
          </a:solidFill>
          <a:effectLst/>
          <a:latin typeface="+mn-lt"/>
          <a:ea typeface="+mn-ea"/>
          <a:cs typeface="+mn-cs"/>
        </a:defRPr>
      </a:lvl2pPr>
      <a:lvl3pPr marL="900113" indent="-214313" algn="l" defTabSz="342900" rtl="0" eaLnBrk="1" latinLnBrk="0" hangingPunct="1">
        <a:spcBef>
          <a:spcPct val="20000"/>
        </a:spcBef>
        <a:spcAft>
          <a:spcPts val="450"/>
        </a:spcAft>
        <a:buClr>
          <a:schemeClr val="tx1"/>
        </a:buClr>
        <a:buSzPct val="80000"/>
        <a:buFont typeface="Wingdings 3" panose="05040102010807070707" pitchFamily="18" charset="2"/>
        <a:buChar char=""/>
        <a:defRPr sz="1200" kern="1200" cap="none">
          <a:solidFill>
            <a:schemeClr val="tx1"/>
          </a:solidFill>
          <a:effectLst/>
          <a:latin typeface="+mn-lt"/>
          <a:ea typeface="+mn-ea"/>
          <a:cs typeface="+mn-cs"/>
        </a:defRPr>
      </a:lvl3pPr>
      <a:lvl4pPr marL="1157288" indent="-128588" algn="l" defTabSz="342900" rtl="0" eaLnBrk="1" latinLnBrk="0" hangingPunct="1">
        <a:spcBef>
          <a:spcPct val="20000"/>
        </a:spcBef>
        <a:spcAft>
          <a:spcPts val="450"/>
        </a:spcAft>
        <a:buClr>
          <a:schemeClr val="tx1"/>
        </a:buClr>
        <a:buSzPct val="80000"/>
        <a:buFont typeface="Wingdings 3" panose="05040102010807070707" pitchFamily="18" charset="2"/>
        <a:buChar char=""/>
        <a:defRPr sz="1050" kern="1200" cap="none">
          <a:solidFill>
            <a:schemeClr val="tx1"/>
          </a:solidFill>
          <a:effectLst/>
          <a:latin typeface="+mn-lt"/>
          <a:ea typeface="+mn-ea"/>
          <a:cs typeface="+mn-cs"/>
        </a:defRPr>
      </a:lvl4pPr>
      <a:lvl5pPr marL="1500188" indent="-128588" algn="l" defTabSz="342900" rtl="0" eaLnBrk="1" latinLnBrk="0" hangingPunct="1">
        <a:spcBef>
          <a:spcPct val="20000"/>
        </a:spcBef>
        <a:spcAft>
          <a:spcPts val="450"/>
        </a:spcAft>
        <a:buClr>
          <a:schemeClr val="tx1"/>
        </a:buClr>
        <a:buSzPct val="80000"/>
        <a:buFont typeface="Wingdings 3" panose="05040102010807070707" pitchFamily="18" charset="2"/>
        <a:buChar char=""/>
        <a:defRPr sz="1050" kern="1200" cap="none">
          <a:solidFill>
            <a:schemeClr val="tx1"/>
          </a:solidFill>
          <a:effectLst/>
          <a:latin typeface="+mn-lt"/>
          <a:ea typeface="+mn-ea"/>
          <a:cs typeface="+mn-cs"/>
        </a:defRPr>
      </a:lvl5pPr>
      <a:lvl6pPr marL="1885950" indent="-171450" algn="l" defTabSz="342900" rtl="0" eaLnBrk="1" latinLnBrk="0" hangingPunct="1">
        <a:spcBef>
          <a:spcPct val="20000"/>
        </a:spcBef>
        <a:spcAft>
          <a:spcPts val="450"/>
        </a:spcAft>
        <a:buClr>
          <a:schemeClr val="tx1"/>
        </a:buClr>
        <a:buSzPct val="80000"/>
        <a:buFont typeface="Wingdings 3" panose="05040102010807070707" pitchFamily="18" charset="2"/>
        <a:buChar char=""/>
        <a:defRPr sz="1050" kern="1200" cap="none">
          <a:solidFill>
            <a:schemeClr val="tx1"/>
          </a:solidFill>
          <a:effectLst/>
          <a:latin typeface="+mn-lt"/>
          <a:ea typeface="+mn-ea"/>
          <a:cs typeface="+mn-cs"/>
        </a:defRPr>
      </a:lvl6pPr>
      <a:lvl7pPr marL="2228850" indent="-171450" algn="l" defTabSz="342900" rtl="0" eaLnBrk="1" latinLnBrk="0" hangingPunct="1">
        <a:spcBef>
          <a:spcPct val="20000"/>
        </a:spcBef>
        <a:spcAft>
          <a:spcPts val="450"/>
        </a:spcAft>
        <a:buClr>
          <a:schemeClr val="tx1"/>
        </a:buClr>
        <a:buSzPct val="80000"/>
        <a:buFont typeface="Wingdings 3" panose="05040102010807070707" pitchFamily="18" charset="2"/>
        <a:buChar char=""/>
        <a:defRPr sz="1050" kern="1200" cap="none">
          <a:solidFill>
            <a:schemeClr val="tx1"/>
          </a:solidFill>
          <a:effectLst/>
          <a:latin typeface="+mn-lt"/>
          <a:ea typeface="+mn-ea"/>
          <a:cs typeface="+mn-cs"/>
        </a:defRPr>
      </a:lvl7pPr>
      <a:lvl8pPr marL="2571750" indent="-171450" algn="l" defTabSz="342900" rtl="0" eaLnBrk="1" latinLnBrk="0" hangingPunct="1">
        <a:spcBef>
          <a:spcPct val="20000"/>
        </a:spcBef>
        <a:spcAft>
          <a:spcPts val="450"/>
        </a:spcAft>
        <a:buClr>
          <a:schemeClr val="tx1"/>
        </a:buClr>
        <a:buSzPct val="80000"/>
        <a:buFont typeface="Wingdings 3" panose="05040102010807070707" pitchFamily="18" charset="2"/>
        <a:buChar char=""/>
        <a:defRPr sz="1050" kern="1200" cap="none">
          <a:solidFill>
            <a:schemeClr val="tx1"/>
          </a:solidFill>
          <a:effectLst/>
          <a:latin typeface="+mn-lt"/>
          <a:ea typeface="+mn-ea"/>
          <a:cs typeface="+mn-cs"/>
        </a:defRPr>
      </a:lvl8pPr>
      <a:lvl9pPr marL="2914650" indent="-171450" algn="l" defTabSz="342900" rtl="0" eaLnBrk="1" latinLnBrk="0" hangingPunct="1">
        <a:spcBef>
          <a:spcPct val="20000"/>
        </a:spcBef>
        <a:spcAft>
          <a:spcPts val="450"/>
        </a:spcAft>
        <a:buClr>
          <a:schemeClr val="tx1"/>
        </a:buClr>
        <a:buSzPct val="80000"/>
        <a:buFont typeface="Wingdings 3" panose="05040102010807070707" pitchFamily="18" charset="2"/>
        <a:buChar char=""/>
        <a:defRPr sz="1050" kern="1200" cap="none">
          <a:solidFill>
            <a:schemeClr val="tx1"/>
          </a:solidFill>
          <a:effectLst/>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tx1"/>
            </a:gs>
            <a:gs pos="23000">
              <a:schemeClr val="accent5">
                <a:lumMod val="89000"/>
              </a:schemeClr>
            </a:gs>
            <a:gs pos="69000">
              <a:schemeClr val="accent5">
                <a:lumMod val="75000"/>
              </a:schemeClr>
            </a:gs>
            <a:gs pos="97000">
              <a:schemeClr val="accent5">
                <a:lumMod val="70000"/>
              </a:schemeClr>
            </a:gs>
          </a:gsLst>
          <a:path path="circle">
            <a:fillToRect r="100000" b="100000"/>
          </a:path>
          <a:tileRect l="-100000" t="-100000"/>
        </a:gradFill>
        <a:effectLst/>
      </p:bgPr>
    </p:bg>
    <p:spTree>
      <p:nvGrpSpPr>
        <p:cNvPr id="1" name="Shape 192"/>
        <p:cNvGrpSpPr/>
        <p:nvPr/>
      </p:nvGrpSpPr>
      <p:grpSpPr>
        <a:xfrm>
          <a:off x="0" y="0"/>
          <a:ext cx="0" cy="0"/>
          <a:chOff x="0" y="0"/>
          <a:chExt cx="0" cy="0"/>
        </a:xfrm>
      </p:grpSpPr>
      <p:sp>
        <p:nvSpPr>
          <p:cNvPr id="193" name="Google Shape;193;p14"/>
          <p:cNvSpPr txBox="1">
            <a:spLocks noGrp="1"/>
          </p:cNvSpPr>
          <p:nvPr>
            <p:ph type="ctrTitle"/>
          </p:nvPr>
        </p:nvSpPr>
        <p:spPr>
          <a:xfrm>
            <a:off x="500034" y="500048"/>
            <a:ext cx="5512126" cy="4375958"/>
          </a:xfrm>
          <a:prstGeom prst="rect">
            <a:avLst/>
          </a:prstGeom>
        </p:spPr>
        <p:txBody>
          <a:bodyPr spcFirstLastPara="1" wrap="square" lIns="0" tIns="0" rIns="0" bIns="0" anchor="t" anchorCtr="0">
            <a:noAutofit/>
          </a:bodyPr>
          <a:lstStyle/>
          <a:p>
            <a:br>
              <a:rPr lang="en-US" sz="1200" dirty="0">
                <a:solidFill>
                  <a:schemeClr val="tx1"/>
                </a:solidFill>
                <a:latin typeface="+mn-lt"/>
              </a:rPr>
            </a:br>
            <a:br>
              <a:rPr lang="en-US" sz="1200" dirty="0">
                <a:solidFill>
                  <a:schemeClr val="tx1"/>
                </a:solidFill>
                <a:latin typeface="+mn-lt"/>
              </a:rPr>
            </a:br>
            <a:br>
              <a:rPr lang="en-US" sz="1200" dirty="0">
                <a:solidFill>
                  <a:schemeClr val="tx1"/>
                </a:solidFill>
                <a:latin typeface="+mn-lt"/>
              </a:rPr>
            </a:br>
            <a:br>
              <a:rPr lang="en-US" sz="1200" dirty="0">
                <a:solidFill>
                  <a:schemeClr val="tx1"/>
                </a:solidFill>
                <a:latin typeface="+mn-lt"/>
              </a:rPr>
            </a:br>
            <a:br>
              <a:rPr lang="en-US" sz="1200" dirty="0">
                <a:solidFill>
                  <a:schemeClr val="tx1"/>
                </a:solidFill>
                <a:latin typeface="+mn-lt"/>
              </a:rPr>
            </a:br>
            <a:br>
              <a:rPr lang="en-US" sz="1200" dirty="0">
                <a:solidFill>
                  <a:schemeClr val="tx1"/>
                </a:solidFill>
                <a:latin typeface="+mn-lt"/>
              </a:rPr>
            </a:br>
            <a:br>
              <a:rPr lang="en-US" sz="1200" dirty="0">
                <a:solidFill>
                  <a:schemeClr val="tx1"/>
                </a:solidFill>
                <a:latin typeface="+mn-lt"/>
              </a:rPr>
            </a:br>
            <a:br>
              <a:rPr lang="en-US" sz="1400" dirty="0">
                <a:solidFill>
                  <a:schemeClr val="accent1">
                    <a:lumMod val="75000"/>
                  </a:schemeClr>
                </a:solidFill>
                <a:latin typeface="+mn-lt"/>
              </a:rPr>
            </a:br>
            <a:br>
              <a:rPr lang="en-US" sz="1400" dirty="0">
                <a:solidFill>
                  <a:schemeClr val="accent1">
                    <a:lumMod val="75000"/>
                  </a:schemeClr>
                </a:solidFill>
                <a:latin typeface="+mn-lt"/>
              </a:rPr>
            </a:br>
            <a:br>
              <a:rPr lang="en-US" sz="1400" i="1" dirty="0">
                <a:solidFill>
                  <a:schemeClr val="accent1">
                    <a:lumMod val="75000"/>
                  </a:schemeClr>
                </a:solidFill>
                <a:latin typeface="+mn-lt"/>
              </a:rPr>
            </a:br>
            <a:br>
              <a:rPr lang="en-US" sz="1400" i="1" dirty="0">
                <a:solidFill>
                  <a:schemeClr val="accent1">
                    <a:lumMod val="75000"/>
                  </a:schemeClr>
                </a:solidFill>
                <a:latin typeface="+mn-lt"/>
              </a:rPr>
            </a:br>
            <a:r>
              <a:rPr lang="en-US" sz="1600" u="sng" dirty="0">
                <a:latin typeface="Verdana" panose="020B0604030504040204" pitchFamily="34" charset="0"/>
                <a:ea typeface="Verdana" panose="020B0604030504040204" pitchFamily="34" charset="0"/>
              </a:rPr>
              <a:t>Spirituality of people with </a:t>
            </a:r>
            <a:r>
              <a:rPr lang="en-US" sz="1600" u="sng">
                <a:latin typeface="Verdana" panose="020B0604030504040204" pitchFamily="34" charset="0"/>
                <a:ea typeface="Verdana" panose="020B0604030504040204" pitchFamily="34" charset="0"/>
              </a:rPr>
              <a:t>special needs</a:t>
            </a:r>
            <a:br>
              <a:rPr lang="es-ES" sz="1200" dirty="0">
                <a:solidFill>
                  <a:schemeClr val="tx1"/>
                </a:solidFill>
                <a:latin typeface="+mn-lt"/>
              </a:rPr>
            </a:br>
            <a:br>
              <a:rPr lang="es-ES" sz="1200" dirty="0">
                <a:solidFill>
                  <a:schemeClr val="tx1"/>
                </a:solidFill>
                <a:latin typeface="+mn-lt"/>
              </a:rPr>
            </a:br>
            <a:br>
              <a:rPr lang="es-ES" sz="1200" dirty="0">
                <a:solidFill>
                  <a:schemeClr val="tx1"/>
                </a:solidFill>
                <a:latin typeface="+mn-lt"/>
              </a:rPr>
            </a:br>
            <a:br>
              <a:rPr lang="es-ES" sz="1200" dirty="0">
                <a:solidFill>
                  <a:schemeClr val="tx1"/>
                </a:solidFill>
                <a:latin typeface="+mn-lt"/>
              </a:rPr>
            </a:br>
            <a:br>
              <a:rPr lang="es-ES" sz="1200" dirty="0">
                <a:solidFill>
                  <a:schemeClr val="tx1"/>
                </a:solidFill>
                <a:latin typeface="+mn-lt"/>
              </a:rPr>
            </a:br>
            <a:br>
              <a:rPr lang="es-ES" sz="1200" dirty="0">
                <a:solidFill>
                  <a:schemeClr val="tx1"/>
                </a:solidFill>
                <a:latin typeface="+mn-lt"/>
              </a:rPr>
            </a:br>
            <a:r>
              <a:rPr lang="en-US" sz="1600" b="1" dirty="0">
                <a:solidFill>
                  <a:srgbClr val="00B0F0"/>
                </a:solidFill>
                <a:latin typeface="+mn-lt"/>
              </a:rPr>
              <a:t>Conference  July  2024</a:t>
            </a:r>
            <a:br>
              <a:rPr lang="en-US" sz="1600" dirty="0">
                <a:solidFill>
                  <a:schemeClr val="tx1"/>
                </a:solidFill>
                <a:latin typeface="+mn-lt"/>
              </a:rPr>
            </a:br>
            <a:br>
              <a:rPr lang="en-US" sz="1600" dirty="0">
                <a:solidFill>
                  <a:schemeClr val="tx1"/>
                </a:solidFill>
                <a:latin typeface="+mn-lt"/>
              </a:rPr>
            </a:br>
            <a:r>
              <a:rPr lang="en-US" sz="1600" dirty="0">
                <a:latin typeface="+mn-lt"/>
              </a:rPr>
              <a:t>Christos </a:t>
            </a:r>
            <a:r>
              <a:rPr lang="en-US" sz="1600" dirty="0" err="1">
                <a:latin typeface="+mn-lt"/>
              </a:rPr>
              <a:t>Iliadis</a:t>
            </a:r>
            <a:br>
              <a:rPr lang="en-US" sz="1600" dirty="0">
                <a:latin typeface="+mn-lt"/>
              </a:rPr>
            </a:br>
            <a:r>
              <a:rPr lang="en-US" sz="1600" dirty="0">
                <a:latin typeface="+mn-lt"/>
              </a:rPr>
              <a:t>PhD Candidate at the University of Alicante</a:t>
            </a:r>
            <a:endParaRPr lang="el-GR" sz="1600" dirty="0">
              <a:latin typeface="+mn-lt"/>
            </a:endParaRPr>
          </a:p>
        </p:txBody>
      </p:sp>
      <p:pic>
        <p:nvPicPr>
          <p:cNvPr id="60417" name="Picture 1" descr="C:\Users\Administrator\Desktop\UniversityAlicanteLogo.png"/>
          <p:cNvPicPr>
            <a:picLocks noChangeAspect="1" noChangeArrowheads="1"/>
          </p:cNvPicPr>
          <p:nvPr/>
        </p:nvPicPr>
        <p:blipFill>
          <a:blip r:embed="rId3"/>
          <a:srcRect/>
          <a:stretch>
            <a:fillRect/>
          </a:stretch>
        </p:blipFill>
        <p:spPr bwMode="auto">
          <a:xfrm>
            <a:off x="0" y="0"/>
            <a:ext cx="1693469" cy="928676"/>
          </a:xfrm>
          <a:prstGeom prst="rect">
            <a:avLst/>
          </a:prstGeom>
          <a:noFill/>
        </p:spPr>
      </p:pic>
      <p:sp>
        <p:nvSpPr>
          <p:cNvPr id="5" name="4 - Ορθογώνιο"/>
          <p:cNvSpPr/>
          <p:nvPr/>
        </p:nvSpPr>
        <p:spPr>
          <a:xfrm>
            <a:off x="0" y="785800"/>
            <a:ext cx="9144000" cy="1015663"/>
          </a:xfrm>
          <a:prstGeom prst="rect">
            <a:avLst/>
          </a:prstGeom>
        </p:spPr>
        <p:txBody>
          <a:bodyPr wrap="square">
            <a:spAutoFit/>
          </a:bodyPr>
          <a:lstStyle/>
          <a:p>
            <a:endParaRPr lang="el-GR">
              <a:solidFill>
                <a:schemeClr val="tx1"/>
              </a:solidFill>
            </a:endParaRPr>
          </a:p>
          <a:p>
            <a:pPr algn="ctr"/>
            <a:r>
              <a:rPr lang="es-ES" sz="1200" b="1">
                <a:solidFill>
                  <a:srgbClr val="00B0F0"/>
                </a:solidFill>
              </a:rPr>
              <a:t>E020 – </a:t>
            </a:r>
          </a:p>
          <a:p>
            <a:pPr algn="ctr"/>
            <a:r>
              <a:rPr lang="es-ES" sz="1200" b="1">
                <a:solidFill>
                  <a:srgbClr val="00B0F0"/>
                </a:solidFill>
              </a:rPr>
              <a:t>DOCTORADO EN TRANSFERENCIAS INTERCULTURALES E HISTÓRICAS </a:t>
            </a:r>
          </a:p>
          <a:p>
            <a:pPr algn="ctr"/>
            <a:r>
              <a:rPr lang="es-ES" sz="1200" b="1">
                <a:solidFill>
                  <a:srgbClr val="00B0F0"/>
                </a:solidFill>
              </a:rPr>
              <a:t>EN LA EUROPA MEDIEVAL MEDITERRÁNEA </a:t>
            </a:r>
            <a:r>
              <a:rPr lang="es-ES"/>
              <a:t>	</a:t>
            </a:r>
            <a:endParaRPr lang="es-E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98500" y="267494"/>
            <a:ext cx="7069844" cy="504056"/>
          </a:xfrm>
        </p:spPr>
        <p:txBody>
          <a:bodyPr/>
          <a:lstStyle/>
          <a:p>
            <a:pPr algn="ctr"/>
            <a:r>
              <a:rPr lang="en-US" b="1" dirty="0"/>
              <a:t>Dignity in Christianity</a:t>
            </a:r>
            <a:endParaRPr lang="el-GR" b="1" dirty="0"/>
          </a:p>
        </p:txBody>
      </p:sp>
      <p:sp>
        <p:nvSpPr>
          <p:cNvPr id="3" name="Θέση κειμένου 2"/>
          <p:cNvSpPr>
            <a:spLocks noGrp="1"/>
          </p:cNvSpPr>
          <p:nvPr>
            <p:ph type="body" idx="1"/>
          </p:nvPr>
        </p:nvSpPr>
        <p:spPr>
          <a:xfrm>
            <a:off x="598500" y="1275606"/>
            <a:ext cx="8149964" cy="3312368"/>
          </a:xfrm>
        </p:spPr>
        <p:txBody>
          <a:bodyPr>
            <a:noAutofit/>
          </a:bodyPr>
          <a:lstStyle/>
          <a:p>
            <a:pPr marL="76200" indent="0">
              <a:buNone/>
            </a:pPr>
            <a:r>
              <a:rPr lang="en-US" sz="1600" dirty="0"/>
              <a:t>The word 'dignity' is not a theological term. It is more philosophical or legal term. On the other hand, the content of this term, by meaning the unique value that characterizes humans is accepted by Church as a basic teaching. In other words, Church teaches us that every single individual is a sanctuary and decent being.</a:t>
            </a:r>
          </a:p>
          <a:p>
            <a:pPr marL="76200" indent="0">
              <a:buNone/>
            </a:pPr>
            <a:endParaRPr lang="en-US" sz="1600" dirty="0"/>
          </a:p>
          <a:p>
            <a:pPr marL="76200" indent="0">
              <a:buNone/>
            </a:pPr>
            <a:r>
              <a:rPr lang="en-US" sz="1600" dirty="0"/>
              <a:t>According to Holy Scripts, human is the reason why the world created by God. The cornerstone of Christian anthropology is that man created from soil and water by God and then He gave him, His vitalized breath. The incarnation of the Son of God, His crucifixion, His death and His Holy Rise give to human being value and dignity. To every single human without any separation if someone is young or old, rich or poor, having any kind of disability or not. From the first human who lived in this world until the last ones. </a:t>
            </a:r>
          </a:p>
        </p:txBody>
      </p:sp>
      <p:sp>
        <p:nvSpPr>
          <p:cNvPr id="4" name="Θέση αριθμού διαφάνειας 3"/>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 smtClean="0"/>
              <a:pPr marL="0" lvl="0" indent="0" algn="l" rtl="0">
                <a:spcBef>
                  <a:spcPts val="0"/>
                </a:spcBef>
                <a:spcAft>
                  <a:spcPts val="0"/>
                </a:spcAft>
                <a:buNone/>
              </a:pPr>
              <a:t>10</a:t>
            </a:fld>
            <a:endParaRPr lang="en"/>
          </a:p>
        </p:txBody>
      </p:sp>
    </p:spTree>
    <p:extLst>
      <p:ext uri="{BB962C8B-B14F-4D97-AF65-F5344CB8AC3E}">
        <p14:creationId xmlns:p14="http://schemas.microsoft.com/office/powerpoint/2010/main" val="22511613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99592" y="195486"/>
            <a:ext cx="6997836" cy="576064"/>
          </a:xfrm>
        </p:spPr>
        <p:txBody>
          <a:bodyPr/>
          <a:lstStyle/>
          <a:p>
            <a:pPr algn="ctr"/>
            <a:r>
              <a:rPr lang="en-US" b="1" dirty="0"/>
              <a:t>Church and PEOPLE with SPECIAL NEEDS</a:t>
            </a:r>
            <a:endParaRPr lang="el-GR" b="1" dirty="0"/>
          </a:p>
        </p:txBody>
      </p:sp>
      <p:sp>
        <p:nvSpPr>
          <p:cNvPr id="3" name="Θέση κειμένου 2"/>
          <p:cNvSpPr>
            <a:spLocks noGrp="1"/>
          </p:cNvSpPr>
          <p:nvPr>
            <p:ph type="body" idx="1"/>
          </p:nvPr>
        </p:nvSpPr>
        <p:spPr>
          <a:xfrm>
            <a:off x="598500" y="1203598"/>
            <a:ext cx="8293980" cy="3456384"/>
          </a:xfrm>
        </p:spPr>
        <p:txBody>
          <a:bodyPr/>
          <a:lstStyle/>
          <a:p>
            <a:pPr marL="76200" indent="0">
              <a:buNone/>
            </a:pPr>
            <a:r>
              <a:rPr lang="en-US" dirty="0">
                <a:latin typeface="+mn-lt"/>
              </a:rPr>
              <a:t>The contact between Church and children with disabilities and deafness in their early ages becomes through their parents. Afterwards, when youths grow up and start to realize as much as possible their condition, Church should have a direct relationship with them. This contact could become through specialized people like phycologists, special education needs teachers and volunteers who can cooperate with priests in order to support and embrace these children and show them the truly love which represents God’s love. </a:t>
            </a:r>
            <a:endParaRPr lang="el-GR" dirty="0">
              <a:latin typeface="+mn-lt"/>
            </a:endParaRPr>
          </a:p>
        </p:txBody>
      </p:sp>
      <p:sp>
        <p:nvSpPr>
          <p:cNvPr id="4" name="Θέση αριθμού διαφάνειας 3"/>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 smtClean="0"/>
              <a:pPr marL="0" lvl="0" indent="0" algn="l" rtl="0">
                <a:spcBef>
                  <a:spcPts val="0"/>
                </a:spcBef>
                <a:spcAft>
                  <a:spcPts val="0"/>
                </a:spcAft>
                <a:buNone/>
              </a:pPr>
              <a:t>11</a:t>
            </a:fld>
            <a:endParaRPr lang="en"/>
          </a:p>
        </p:txBody>
      </p:sp>
    </p:spTree>
    <p:extLst>
      <p:ext uri="{BB962C8B-B14F-4D97-AF65-F5344CB8AC3E}">
        <p14:creationId xmlns:p14="http://schemas.microsoft.com/office/powerpoint/2010/main" val="41689510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23528" y="267494"/>
            <a:ext cx="7416824" cy="648072"/>
          </a:xfrm>
        </p:spPr>
        <p:txBody>
          <a:bodyPr/>
          <a:lstStyle/>
          <a:p>
            <a:pPr algn="ctr"/>
            <a:r>
              <a:rPr lang="en-US" b="1" dirty="0"/>
              <a:t>	Family and Spirituality</a:t>
            </a:r>
            <a:endParaRPr lang="el-GR" b="1" dirty="0"/>
          </a:p>
        </p:txBody>
      </p:sp>
      <p:sp>
        <p:nvSpPr>
          <p:cNvPr id="3" name="2 - Θέση κειμένου"/>
          <p:cNvSpPr>
            <a:spLocks noGrp="1"/>
          </p:cNvSpPr>
          <p:nvPr>
            <p:ph type="body" idx="1"/>
          </p:nvPr>
        </p:nvSpPr>
        <p:spPr>
          <a:xfrm>
            <a:off x="598500" y="1275606"/>
            <a:ext cx="8149964" cy="3384376"/>
          </a:xfrm>
        </p:spPr>
        <p:txBody>
          <a:bodyPr/>
          <a:lstStyle/>
          <a:p>
            <a:pPr marL="76200" indent="0" algn="just">
              <a:buNone/>
            </a:pPr>
            <a:r>
              <a:rPr lang="en-US" sz="1600" dirty="0">
                <a:latin typeface="+mn-lt"/>
                <a:cs typeface="Times New Roman" panose="02020603050405020304" pitchFamily="18" charset="0"/>
              </a:rPr>
              <a:t>Spirituality and/or religiosity are/is an existing part of soul for a child with disabilities or deafness, a long time before he seeks that dimension. Families with children with special needs usually inform that their faith is the most significant factor regarding of their decisions for issues which concern about individuals with difficulties (Blanks &amp; Smith, 2009; Speraw, 2006). There are humans who interpret that the experience of growing a child with disabilities is a chance for spiritual development. Like a blessing (Luther, 2012) or a challenge (Blanks &amp; Smith, 2009).</a:t>
            </a:r>
            <a:endParaRPr lang="es-ES" sz="1600" dirty="0">
              <a:latin typeface="+mn-lt"/>
              <a:cs typeface="Times New Roman" panose="02020603050405020304" pitchFamily="18" charset="0"/>
            </a:endParaRPr>
          </a:p>
        </p:txBody>
      </p:sp>
      <p:sp>
        <p:nvSpPr>
          <p:cNvPr id="5" name="4 - Θέση αριθμού διαφάνειας"/>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 smtClean="0"/>
              <a:pPr marL="0" lvl="0" indent="0" algn="l" rtl="0">
                <a:spcBef>
                  <a:spcPts val="0"/>
                </a:spcBef>
                <a:spcAft>
                  <a:spcPts val="0"/>
                </a:spcAft>
                <a:buNone/>
              </a:pPr>
              <a:t>12</a:t>
            </a:fld>
            <a:endParaRPr lang="en"/>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C4CB3FA-EFD8-A604-46CD-72922A552E7D}"/>
              </a:ext>
            </a:extLst>
          </p:cNvPr>
          <p:cNvSpPr>
            <a:spLocks noGrp="1"/>
          </p:cNvSpPr>
          <p:nvPr>
            <p:ph type="title"/>
          </p:nvPr>
        </p:nvSpPr>
        <p:spPr>
          <a:xfrm>
            <a:off x="683568" y="382150"/>
            <a:ext cx="6624736" cy="396300"/>
          </a:xfrm>
        </p:spPr>
        <p:txBody>
          <a:bodyPr/>
          <a:lstStyle/>
          <a:p>
            <a:r>
              <a:rPr lang="en-US" b="1" dirty="0"/>
              <a:t>Spirituality and special education	</a:t>
            </a:r>
            <a:endParaRPr lang="el-GR" b="1" dirty="0"/>
          </a:p>
        </p:txBody>
      </p:sp>
      <p:sp>
        <p:nvSpPr>
          <p:cNvPr id="3" name="Θέση κειμένου 2">
            <a:extLst>
              <a:ext uri="{FF2B5EF4-FFF2-40B4-BE49-F238E27FC236}">
                <a16:creationId xmlns:a16="http://schemas.microsoft.com/office/drawing/2014/main" id="{E2E09C7D-DCB0-3CAF-F503-A0F6660E5F55}"/>
              </a:ext>
            </a:extLst>
          </p:cNvPr>
          <p:cNvSpPr>
            <a:spLocks noGrp="1"/>
          </p:cNvSpPr>
          <p:nvPr>
            <p:ph type="body" idx="1"/>
          </p:nvPr>
        </p:nvSpPr>
        <p:spPr>
          <a:xfrm>
            <a:off x="598500" y="1131590"/>
            <a:ext cx="7842600" cy="3233460"/>
          </a:xfrm>
        </p:spPr>
        <p:txBody>
          <a:bodyPr/>
          <a:lstStyle/>
          <a:p>
            <a:pPr marL="76200" indent="0">
              <a:buNone/>
            </a:pPr>
            <a:r>
              <a:rPr lang="en-US" dirty="0"/>
              <a:t>Melinda Jones Ault (2010) refers that spirituality is not an object that special educators traditionally have served. Their basic target is to supply special services to individuals in order to any kind of disabilities or difficulties can be managed by them. Thus, the specialized training of special educators can contribute significantly to improving of supplied services like special education, occupational therapy, speech therapy to the direction of searching the meaning of faith and spiritual experiences. </a:t>
            </a:r>
          </a:p>
          <a:p>
            <a:pPr marL="76200" indent="0">
              <a:buNone/>
            </a:pPr>
            <a:endParaRPr lang="en-US" dirty="0"/>
          </a:p>
          <a:p>
            <a:pPr marL="76200" indent="0">
              <a:buNone/>
            </a:pPr>
            <a:r>
              <a:rPr lang="en-US" dirty="0"/>
              <a:t>It is a conclusion that spirituality is not an abaton experience for children with any kind of disabilities or deafness. Instead, the restrictions that may live youngsters regarding of non-material experiences are result of deeply rooted sociocultural perceptions, which maintain and perpetuate exclusion practices.</a:t>
            </a:r>
            <a:endParaRPr lang="el-GR" dirty="0"/>
          </a:p>
        </p:txBody>
      </p:sp>
      <p:sp>
        <p:nvSpPr>
          <p:cNvPr id="4" name="Θέση αριθμού διαφάνειας 3">
            <a:extLst>
              <a:ext uri="{FF2B5EF4-FFF2-40B4-BE49-F238E27FC236}">
                <a16:creationId xmlns:a16="http://schemas.microsoft.com/office/drawing/2014/main" id="{820AE767-9948-E69A-6C41-A73E5577586D}"/>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 smtClean="0"/>
              <a:pPr marL="0" lvl="0" indent="0" algn="l" rtl="0">
                <a:spcBef>
                  <a:spcPts val="0"/>
                </a:spcBef>
                <a:spcAft>
                  <a:spcPts val="0"/>
                </a:spcAft>
                <a:buNone/>
              </a:pPr>
              <a:t>13</a:t>
            </a:fld>
            <a:endParaRPr lang="en"/>
          </a:p>
        </p:txBody>
      </p:sp>
    </p:spTree>
    <p:extLst>
      <p:ext uri="{BB962C8B-B14F-4D97-AF65-F5344CB8AC3E}">
        <p14:creationId xmlns:p14="http://schemas.microsoft.com/office/powerpoint/2010/main" val="19007205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6B9E30E-EC7E-21A8-C815-5E90933185C3}"/>
              </a:ext>
            </a:extLst>
          </p:cNvPr>
          <p:cNvSpPr>
            <a:spLocks noGrp="1"/>
          </p:cNvSpPr>
          <p:nvPr>
            <p:ph type="title"/>
          </p:nvPr>
        </p:nvSpPr>
        <p:spPr>
          <a:xfrm>
            <a:off x="827584" y="411510"/>
            <a:ext cx="6480721" cy="396300"/>
          </a:xfrm>
        </p:spPr>
        <p:txBody>
          <a:bodyPr/>
          <a:lstStyle/>
          <a:p>
            <a:r>
              <a:rPr lang="en-US" b="1" dirty="0"/>
              <a:t>Spiritual dimension of education</a:t>
            </a:r>
            <a:endParaRPr lang="el-GR" b="1" dirty="0"/>
          </a:p>
        </p:txBody>
      </p:sp>
      <p:sp>
        <p:nvSpPr>
          <p:cNvPr id="3" name="Θέση κειμένου 2">
            <a:extLst>
              <a:ext uri="{FF2B5EF4-FFF2-40B4-BE49-F238E27FC236}">
                <a16:creationId xmlns:a16="http://schemas.microsoft.com/office/drawing/2014/main" id="{AA27500F-1473-C2DA-CA62-604FF5DD9727}"/>
              </a:ext>
            </a:extLst>
          </p:cNvPr>
          <p:cNvSpPr>
            <a:spLocks noGrp="1"/>
          </p:cNvSpPr>
          <p:nvPr>
            <p:ph type="body" idx="1"/>
          </p:nvPr>
        </p:nvSpPr>
        <p:spPr>
          <a:xfrm>
            <a:off x="598500" y="1203598"/>
            <a:ext cx="7842600" cy="3384376"/>
          </a:xfrm>
        </p:spPr>
        <p:txBody>
          <a:bodyPr/>
          <a:lstStyle/>
          <a:p>
            <a:pPr marL="76200" indent="0">
              <a:buNone/>
            </a:pPr>
            <a:r>
              <a:rPr lang="en-US" dirty="0"/>
              <a:t>Professionals who work which children, rarely dare to follow strategies in order to acknowledge and manage with awareness, the spiritual dimension of education. This happens, due to the fact that educators feel the sense of uncertainty of what is spirituality, how it evolves, how could it fit with education and how could it differ with children with disabilities or deafness. In addition, a confusion or roles emerges because other departments are also involved except form educators, such as mental health professionals, psychologists and occupational therapists. </a:t>
            </a:r>
            <a:endParaRPr lang="el-GR" dirty="0"/>
          </a:p>
        </p:txBody>
      </p:sp>
      <p:sp>
        <p:nvSpPr>
          <p:cNvPr id="4" name="Θέση αριθμού διαφάνειας 3">
            <a:extLst>
              <a:ext uri="{FF2B5EF4-FFF2-40B4-BE49-F238E27FC236}">
                <a16:creationId xmlns:a16="http://schemas.microsoft.com/office/drawing/2014/main" id="{61426578-6339-1A5A-9E56-97AC5A7F4D5F}"/>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 smtClean="0"/>
              <a:pPr marL="0" lvl="0" indent="0" algn="l" rtl="0">
                <a:spcBef>
                  <a:spcPts val="0"/>
                </a:spcBef>
                <a:spcAft>
                  <a:spcPts val="0"/>
                </a:spcAft>
                <a:buNone/>
              </a:pPr>
              <a:t>14</a:t>
            </a:fld>
            <a:endParaRPr lang="en"/>
          </a:p>
        </p:txBody>
      </p:sp>
    </p:spTree>
    <p:extLst>
      <p:ext uri="{BB962C8B-B14F-4D97-AF65-F5344CB8AC3E}">
        <p14:creationId xmlns:p14="http://schemas.microsoft.com/office/powerpoint/2010/main" val="21586625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p:cNvSpPr>
            <a:spLocks noGrp="1"/>
          </p:cNvSpPr>
          <p:nvPr>
            <p:ph type="title"/>
          </p:nvPr>
        </p:nvSpPr>
        <p:spPr>
          <a:xfrm>
            <a:off x="467544" y="267494"/>
            <a:ext cx="6984776" cy="504056"/>
          </a:xfrm>
        </p:spPr>
        <p:txBody>
          <a:bodyPr/>
          <a:lstStyle/>
          <a:p>
            <a:pPr algn="ctr"/>
            <a:r>
              <a:rPr lang="en-US" b="1" dirty="0"/>
              <a:t>References</a:t>
            </a:r>
            <a:endParaRPr lang="el-GR" b="1" dirty="0"/>
          </a:p>
        </p:txBody>
      </p:sp>
      <p:sp>
        <p:nvSpPr>
          <p:cNvPr id="4" name="Θέση κειμένου 3"/>
          <p:cNvSpPr>
            <a:spLocks noGrp="1"/>
          </p:cNvSpPr>
          <p:nvPr>
            <p:ph type="body" idx="1"/>
          </p:nvPr>
        </p:nvSpPr>
        <p:spPr>
          <a:xfrm>
            <a:off x="598500" y="1027730"/>
            <a:ext cx="8149964" cy="3776268"/>
          </a:xfrm>
        </p:spPr>
        <p:txBody>
          <a:bodyPr>
            <a:normAutofit/>
          </a:bodyPr>
          <a:lstStyle/>
          <a:p>
            <a:pPr>
              <a:buFont typeface="Arial" panose="020B0604020202020204" pitchFamily="34" charset="0"/>
              <a:buChar char="•"/>
            </a:pPr>
            <a:r>
              <a:rPr lang="en-US" sz="1600" dirty="0">
                <a:latin typeface="+mn-lt"/>
              </a:rPr>
              <a:t>Ault, M. J. (2010). Inclusion of religion and spirituality in the special education literature. Journal of Special Education, pp. 176–189.</a:t>
            </a:r>
          </a:p>
          <a:p>
            <a:pPr>
              <a:buFont typeface="Arial" panose="020B0604020202020204" pitchFamily="34" charset="0"/>
              <a:buChar char="•"/>
            </a:pPr>
            <a:endParaRPr lang="en-US" sz="1600" dirty="0">
              <a:latin typeface="+mn-lt"/>
            </a:endParaRPr>
          </a:p>
          <a:p>
            <a:pPr>
              <a:buFont typeface="Arial" panose="020B0604020202020204" pitchFamily="34" charset="0"/>
              <a:buChar char="•"/>
            </a:pPr>
            <a:r>
              <a:rPr lang="en-US" sz="1600" dirty="0">
                <a:latin typeface="+mn-lt"/>
              </a:rPr>
              <a:t>Benson, P. L., Roehlkepartain, E. C., &amp; Rude, S. P. (2003). Spiritual development in childhood and adolescence: Toward a field of enquiry. Applied Developmental Science, pp. 205–213.</a:t>
            </a:r>
          </a:p>
          <a:p>
            <a:pPr>
              <a:buFont typeface="Arial" panose="020B0604020202020204" pitchFamily="34" charset="0"/>
              <a:buChar char="•"/>
            </a:pPr>
            <a:endParaRPr lang="en-US" sz="1600" dirty="0">
              <a:latin typeface="+mn-lt"/>
            </a:endParaRPr>
          </a:p>
          <a:p>
            <a:pPr>
              <a:buFont typeface="Arial" panose="020B0604020202020204" pitchFamily="34" charset="0"/>
              <a:buChar char="•"/>
            </a:pPr>
            <a:r>
              <a:rPr lang="en-US" sz="1600" dirty="0">
                <a:latin typeface="+mn-lt"/>
              </a:rPr>
              <a:t>Jung, C. G. (1970a). Psychology and religion: West and East. The collected works of Carl G. Jung, vol. 11, Bollingen Series XX. Princeton University Press.</a:t>
            </a:r>
          </a:p>
          <a:p>
            <a:pPr>
              <a:buFont typeface="Arial" panose="020B0604020202020204" pitchFamily="34" charset="0"/>
              <a:buChar char="•"/>
            </a:pPr>
            <a:endParaRPr lang="en-US" sz="1600" dirty="0">
              <a:latin typeface="+mn-lt"/>
            </a:endParaRPr>
          </a:p>
          <a:p>
            <a:pPr>
              <a:buFont typeface="Arial" panose="020B0604020202020204" pitchFamily="34" charset="0"/>
              <a:buChar char="•"/>
            </a:pPr>
            <a:r>
              <a:rPr lang="en-US" sz="1600" dirty="0">
                <a:latin typeface="+mn-lt"/>
              </a:rPr>
              <a:t>Marschark, M. (1993). Psychological Development of Deaf Children, Oxford University Press, New York Oxford. </a:t>
            </a:r>
          </a:p>
          <a:p>
            <a:pPr>
              <a:buFont typeface="Arial" panose="020B0604020202020204" pitchFamily="34" charset="0"/>
              <a:buChar char="•"/>
            </a:pPr>
            <a:endParaRPr lang="en-US" sz="1600" dirty="0">
              <a:latin typeface="+mn-lt"/>
            </a:endParaRPr>
          </a:p>
          <a:p>
            <a:pPr>
              <a:buFont typeface="Arial" panose="020B0604020202020204" pitchFamily="34" charset="0"/>
              <a:buChar char="•"/>
            </a:pPr>
            <a:r>
              <a:rPr lang="en-US" sz="1600" dirty="0">
                <a:latin typeface="+mn-lt"/>
              </a:rPr>
              <a:t>Potter, D. C. (2002). Spirituality and people with learning disabilities. Tizard Learning Disability Review, pp. 36–38.</a:t>
            </a:r>
          </a:p>
          <a:p>
            <a:pPr>
              <a:buFont typeface="Arial" panose="020B0604020202020204" pitchFamily="34" charset="0"/>
              <a:buChar char="•"/>
            </a:pPr>
            <a:endParaRPr lang="en-US" sz="1600" dirty="0">
              <a:latin typeface="+mn-lt"/>
            </a:endParaRPr>
          </a:p>
          <a:p>
            <a:endParaRPr lang="el-GR" dirty="0">
              <a:latin typeface="+mn-lt"/>
            </a:endParaRPr>
          </a:p>
        </p:txBody>
      </p:sp>
      <p:sp>
        <p:nvSpPr>
          <p:cNvPr id="2" name="Θέση αριθμού διαφάνειας 1"/>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 smtClean="0"/>
              <a:pPr marL="0" lvl="0" indent="0" algn="l" rtl="0">
                <a:spcBef>
                  <a:spcPts val="0"/>
                </a:spcBef>
                <a:spcAft>
                  <a:spcPts val="0"/>
                </a:spcAft>
                <a:buNone/>
              </a:pPr>
              <a:t>15</a:t>
            </a:fld>
            <a:endParaRPr lang="en"/>
          </a:p>
        </p:txBody>
      </p:sp>
    </p:spTree>
    <p:extLst>
      <p:ext uri="{BB962C8B-B14F-4D97-AF65-F5344CB8AC3E}">
        <p14:creationId xmlns:p14="http://schemas.microsoft.com/office/powerpoint/2010/main" val="22019885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sp>
        <p:nvSpPr>
          <p:cNvPr id="198" name="Google Shape;198;p15"/>
          <p:cNvSpPr txBox="1">
            <a:spLocks noGrp="1"/>
          </p:cNvSpPr>
          <p:nvPr>
            <p:ph type="title"/>
          </p:nvPr>
        </p:nvSpPr>
        <p:spPr>
          <a:xfrm>
            <a:off x="1619672" y="428625"/>
            <a:ext cx="5464200" cy="396300"/>
          </a:xfrm>
          <a:prstGeom prst="rect">
            <a:avLst/>
          </a:prstGeom>
        </p:spPr>
        <p:txBody>
          <a:bodyPr spcFirstLastPara="1" wrap="square" lIns="0" tIns="0" rIns="0" bIns="0" anchor="b" anchorCtr="0">
            <a:noAutofit/>
          </a:bodyPr>
          <a:lstStyle/>
          <a:p>
            <a:pPr lvl="0" algn="ctr"/>
            <a:r>
              <a:rPr lang="en" dirty="0"/>
              <a:t> </a:t>
            </a:r>
            <a:br>
              <a:rPr lang="en-US" dirty="0"/>
            </a:br>
            <a:r>
              <a:rPr lang="en-US" b="1" dirty="0"/>
              <a:t>INTRODUCTION </a:t>
            </a:r>
            <a:endParaRPr b="1" dirty="0"/>
          </a:p>
        </p:txBody>
      </p:sp>
      <p:sp>
        <p:nvSpPr>
          <p:cNvPr id="200" name="Google Shape;200;p15"/>
          <p:cNvSpPr txBox="1">
            <a:spLocks noGrp="1"/>
          </p:cNvSpPr>
          <p:nvPr>
            <p:ph type="body" idx="1"/>
          </p:nvPr>
        </p:nvSpPr>
        <p:spPr>
          <a:xfrm>
            <a:off x="598500" y="987574"/>
            <a:ext cx="7933940" cy="3672408"/>
          </a:xfrm>
          <a:prstGeom prst="rect">
            <a:avLst/>
          </a:prstGeom>
        </p:spPr>
        <p:txBody>
          <a:bodyPr spcFirstLastPara="1" wrap="square" lIns="0" tIns="0" rIns="0" bIns="0" anchor="t" anchorCtr="0">
            <a:noAutofit/>
          </a:bodyPr>
          <a:lstStyle/>
          <a:p>
            <a:pPr marL="0" lvl="0" indent="0">
              <a:buClr>
                <a:schemeClr val="dk1"/>
              </a:buClr>
              <a:buSzPts val="1100"/>
              <a:buNone/>
            </a:pPr>
            <a:r>
              <a:rPr lang="en-US" sz="1600" dirty="0"/>
              <a:t>Spirituality is a neuralgic aspect of human being. The meaning spirituality can be divided into two categories. The first and massive one is from religious point of view, and the second one is from the family, educational and academic aspect. Non-material constitutes an extremely crucial factor to the growth and development of children due to the fact that, is the most significant substance of people’s life. Having in mind the first and most important category of spirituality, will be displayed how pastoral care of Church embraces children with disabilities and deafness. Moreover, will be explored the meaning of dignity in Christianity, references in Holy Bible will be underlined about these group of people and how Jesus Christ is an exemplar in ministry of people with disabilities in general. As a result of the second category of spirituality, will be presented the role, the perception and spirituality of family in the cultivation of youngsters who receive specialized support and also the part of special education in seeking to identify the particular spiritual needs which emerged and how interference by specialists could fulfill them. </a:t>
            </a:r>
            <a:endParaRPr sz="1600" dirty="0"/>
          </a:p>
        </p:txBody>
      </p:sp>
      <p:sp>
        <p:nvSpPr>
          <p:cNvPr id="202" name="Google Shape;202;p15"/>
          <p:cNvSpPr txBox="1">
            <a:spLocks noGrp="1"/>
          </p:cNvSpPr>
          <p:nvPr>
            <p:ph type="sldNum" idx="12"/>
          </p:nvPr>
        </p:nvSpPr>
        <p:spPr>
          <a:prstGeom prst="rect">
            <a:avLst/>
          </a:prstGeom>
        </p:spPr>
        <p:txBody>
          <a:bodyPr spcFirstLastPara="1" wrap="square" lIns="0" tIns="0" rIns="0" bIns="0" anchor="ctr" anchorCtr="0">
            <a:noAutofit/>
          </a:bodyPr>
          <a:lstStyle/>
          <a:p>
            <a:pPr marL="0" lvl="0" indent="0" algn="l" rtl="0">
              <a:spcBef>
                <a:spcPts val="0"/>
              </a:spcBef>
              <a:spcAft>
                <a:spcPts val="0"/>
              </a:spcAft>
              <a:buNone/>
            </a:pPr>
            <a:fld id="{00000000-1234-1234-1234-123412341234}" type="slidenum">
              <a:rPr lang="en"/>
              <a:pPr marL="0" lvl="0" indent="0" algn="l" rtl="0">
                <a:spcBef>
                  <a:spcPts val="0"/>
                </a:spcBef>
                <a:spcAft>
                  <a:spcPts val="0"/>
                </a:spcAft>
                <a:buNone/>
              </a:pPr>
              <a:t>2</a:t>
            </a:fld>
            <a:endParaRPr/>
          </a:p>
        </p:txBody>
      </p:sp>
      <p:sp>
        <p:nvSpPr>
          <p:cNvPr id="201" name="Google Shape;201;p15"/>
          <p:cNvSpPr txBox="1">
            <a:spLocks noGrp="1"/>
          </p:cNvSpPr>
          <p:nvPr>
            <p:ph type="body" idx="4294967295"/>
          </p:nvPr>
        </p:nvSpPr>
        <p:spPr>
          <a:xfrm flipV="1">
            <a:off x="3679825" y="4518025"/>
            <a:ext cx="5464175" cy="196850"/>
          </a:xfrm>
          <a:prstGeom prst="rect">
            <a:avLst/>
          </a:prstGeom>
        </p:spPr>
        <p:txBody>
          <a:bodyPr spcFirstLastPara="1" wrap="square" lIns="0" tIns="0" rIns="0" bIns="0" anchor="t" anchorCtr="0">
            <a:noAutofit/>
          </a:bodyPr>
          <a:lstStyle/>
          <a:p>
            <a:pPr marL="0" lvl="0" indent="0" algn="l" rtl="0">
              <a:spcBef>
                <a:spcPts val="0"/>
              </a:spcBef>
              <a:spcAft>
                <a:spcPts val="0"/>
              </a:spcAft>
              <a:buClr>
                <a:schemeClr val="dk1"/>
              </a:buClr>
              <a:buSzPts val="1100"/>
              <a:buFont typeface="Arial"/>
              <a:buNone/>
            </a:pPr>
            <a:endParaRPr sz="1000" dirty="0">
              <a:solidFill>
                <a:schemeClr val="accent4"/>
              </a:solidFill>
            </a:endParaRPr>
          </a:p>
          <a:p>
            <a:pPr marL="0" lvl="0" indent="0" algn="l" rtl="0">
              <a:spcBef>
                <a:spcPts val="0"/>
              </a:spcBef>
              <a:spcAft>
                <a:spcPts val="0"/>
              </a:spcAft>
              <a:buNone/>
            </a:pPr>
            <a:endParaRPr sz="1000" dirty="0">
              <a:solidFill>
                <a:schemeClr val="accent4"/>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13550" y="339502"/>
            <a:ext cx="7573900" cy="648072"/>
          </a:xfrm>
        </p:spPr>
        <p:txBody>
          <a:bodyPr/>
          <a:lstStyle/>
          <a:p>
            <a:pPr algn="ctr">
              <a:lnSpc>
                <a:spcPct val="107000"/>
              </a:lnSpc>
              <a:spcAft>
                <a:spcPts val="800"/>
              </a:spcAft>
            </a:pPr>
            <a:r>
              <a:rPr lang="en-US" sz="3200" b="1" dirty="0">
                <a:effectLst/>
                <a:latin typeface="Times New Roman" panose="02020603050405020304" pitchFamily="18" charset="0"/>
                <a:ea typeface="Calibri" panose="020F0502020204030204" pitchFamily="34" charset="0"/>
              </a:rPr>
              <a:t>Disabilities or special needs</a:t>
            </a:r>
            <a:endParaRPr lang="el-GR"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Θέση κειμένου 2"/>
          <p:cNvSpPr>
            <a:spLocks noGrp="1"/>
          </p:cNvSpPr>
          <p:nvPr>
            <p:ph type="body" idx="1"/>
          </p:nvPr>
        </p:nvSpPr>
        <p:spPr>
          <a:xfrm>
            <a:off x="467544" y="1347614"/>
            <a:ext cx="7973556" cy="3370990"/>
          </a:xfrm>
        </p:spPr>
        <p:txBody>
          <a:bodyPr>
            <a:normAutofit/>
          </a:bodyPr>
          <a:lstStyle/>
          <a:p>
            <a:pPr marL="76200" indent="0">
              <a:buNone/>
            </a:pPr>
            <a:r>
              <a:rPr lang="en-US" sz="1600" dirty="0"/>
              <a:t>The diversity of modern society is seen at various levels of social action and life. It is not only the different races, the gender, the religion, financial situation, profession, that sets people apart and makes them unique, but also physical condition, illness, disability. </a:t>
            </a:r>
          </a:p>
          <a:p>
            <a:pPr marL="76200" indent="0">
              <a:buNone/>
            </a:pPr>
            <a:endParaRPr lang="en-US" sz="1600" dirty="0"/>
          </a:p>
          <a:p>
            <a:pPr marL="76200" indent="0">
              <a:buNone/>
            </a:pPr>
            <a:r>
              <a:rPr lang="en-US" sz="1600" dirty="0"/>
              <a:t>Even though, children with disabilities are minority in society, in essence they are sensitive and remarkable part of it. </a:t>
            </a:r>
          </a:p>
          <a:p>
            <a:pPr marL="76200" indent="0">
              <a:buNone/>
            </a:pPr>
            <a:endParaRPr lang="en-US" sz="1600" dirty="0"/>
          </a:p>
          <a:p>
            <a:pPr marL="76200" indent="0">
              <a:buNone/>
            </a:pPr>
            <a:r>
              <a:rPr lang="en-US" sz="1600" dirty="0"/>
              <a:t>December 3rd of each year has been designated as World People's Day with Disability. Gatherings are taking place, a lot is being written about rights of these people who have previously been described as "People with special educational needs", "people with special needs", "people with disabilities".</a:t>
            </a:r>
            <a:endParaRPr lang="el-GR" sz="1600" dirty="0"/>
          </a:p>
        </p:txBody>
      </p:sp>
      <p:sp>
        <p:nvSpPr>
          <p:cNvPr id="4" name="Θέση αριθμού διαφάνειας 3"/>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 smtClean="0"/>
              <a:pPr marL="0" lvl="0" indent="0" algn="l" rtl="0">
                <a:spcBef>
                  <a:spcPts val="0"/>
                </a:spcBef>
                <a:spcAft>
                  <a:spcPts val="0"/>
                </a:spcAft>
                <a:buNone/>
              </a:pPr>
              <a:t>3</a:t>
            </a:fld>
            <a:endParaRPr lang="en"/>
          </a:p>
        </p:txBody>
      </p:sp>
    </p:spTree>
    <p:extLst>
      <p:ext uri="{BB962C8B-B14F-4D97-AF65-F5344CB8AC3E}">
        <p14:creationId xmlns:p14="http://schemas.microsoft.com/office/powerpoint/2010/main" val="15386471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98500" y="411510"/>
            <a:ext cx="6637796" cy="504056"/>
          </a:xfrm>
        </p:spPr>
        <p:txBody>
          <a:bodyPr/>
          <a:lstStyle/>
          <a:p>
            <a:pPr algn="ctr"/>
            <a:r>
              <a:rPr lang="en-US" dirty="0"/>
              <a:t>        </a:t>
            </a:r>
            <a:r>
              <a:rPr lang="en-US" b="1" dirty="0">
                <a:latin typeface="Times New Roman" panose="02020603050405020304" pitchFamily="18" charset="0"/>
                <a:cs typeface="Times New Roman" panose="02020603050405020304" pitchFamily="18" charset="0"/>
              </a:rPr>
              <a:t>Definitions</a:t>
            </a:r>
            <a:endParaRPr lang="el-GR" b="1" dirty="0">
              <a:latin typeface="Times New Roman" panose="02020603050405020304" pitchFamily="18" charset="0"/>
              <a:cs typeface="Times New Roman" panose="02020603050405020304" pitchFamily="18" charset="0"/>
            </a:endParaRPr>
          </a:p>
        </p:txBody>
      </p:sp>
      <p:sp>
        <p:nvSpPr>
          <p:cNvPr id="3" name="Θέση κειμένου 2"/>
          <p:cNvSpPr>
            <a:spLocks noGrp="1"/>
          </p:cNvSpPr>
          <p:nvPr>
            <p:ph type="body" idx="1"/>
          </p:nvPr>
        </p:nvSpPr>
        <p:spPr>
          <a:xfrm>
            <a:off x="598500" y="1203598"/>
            <a:ext cx="7842600" cy="3456384"/>
          </a:xfrm>
        </p:spPr>
        <p:txBody>
          <a:bodyPr>
            <a:normAutofit/>
          </a:bodyPr>
          <a:lstStyle/>
          <a:p>
            <a:pPr marL="76200" indent="0">
              <a:buNone/>
            </a:pPr>
            <a:r>
              <a:rPr lang="en-US" dirty="0"/>
              <a:t>The terms "special needs" or "disabilities" are an umbrella terms for a wide array of diagnoses. Disability is an incurable functional impairment that is congenital or occurs later in child’s life and somehow prevents the fulfillment of some basic needs. According to the World Health Organization, the words "impairment" and "disability" are defined as:</a:t>
            </a:r>
          </a:p>
          <a:p>
            <a:pPr marL="76200" indent="0">
              <a:buNone/>
            </a:pPr>
            <a:endParaRPr lang="en-US" dirty="0"/>
          </a:p>
          <a:p>
            <a:pPr marL="76200" indent="0">
              <a:buNone/>
            </a:pPr>
            <a:r>
              <a:rPr lang="en-US" dirty="0"/>
              <a:t>•	«Impairment: Any loss or abnormality phycological, physiological or anatomical structure or function». </a:t>
            </a:r>
          </a:p>
          <a:p>
            <a:pPr marL="76200" indent="0">
              <a:buNone/>
            </a:pPr>
            <a:endParaRPr lang="en-US" dirty="0"/>
          </a:p>
          <a:p>
            <a:pPr marL="76200" indent="0">
              <a:buNone/>
            </a:pPr>
            <a:r>
              <a:rPr lang="en-US" dirty="0"/>
              <a:t>•	«Disability: Any restriction or lack of (as a result of impairment) ability to perform an activity in the manner or within the spectrum of activities, which considered as normal for a human being».</a:t>
            </a:r>
          </a:p>
          <a:p>
            <a:pPr marL="76200" indent="0">
              <a:buNone/>
            </a:pPr>
            <a:endParaRPr lang="el-GR" dirty="0"/>
          </a:p>
        </p:txBody>
      </p:sp>
      <p:sp>
        <p:nvSpPr>
          <p:cNvPr id="4" name="Θέση αριθμού διαφάνειας 3"/>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 smtClean="0"/>
              <a:pPr marL="0" lvl="0" indent="0" algn="l" rtl="0">
                <a:spcBef>
                  <a:spcPts val="0"/>
                </a:spcBef>
                <a:spcAft>
                  <a:spcPts val="0"/>
                </a:spcAft>
                <a:buNone/>
              </a:pPr>
              <a:t>4</a:t>
            </a:fld>
            <a:endParaRPr lang="en"/>
          </a:p>
        </p:txBody>
      </p:sp>
    </p:spTree>
    <p:extLst>
      <p:ext uri="{BB962C8B-B14F-4D97-AF65-F5344CB8AC3E}">
        <p14:creationId xmlns:p14="http://schemas.microsoft.com/office/powerpoint/2010/main" val="8422758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98500" y="267494"/>
            <a:ext cx="7573900" cy="901028"/>
          </a:xfrm>
        </p:spPr>
        <p:txBody>
          <a:bodyPr/>
          <a:lstStyle/>
          <a:p>
            <a:pPr algn="ctr"/>
            <a:r>
              <a:rPr lang="en-US" b="1" dirty="0">
                <a:latin typeface="Times New Roman" panose="02020603050405020304" pitchFamily="18" charset="0"/>
                <a:cs typeface="Times New Roman" panose="02020603050405020304" pitchFamily="18" charset="0"/>
              </a:rPr>
              <a:t>Categories</a:t>
            </a:r>
            <a:br>
              <a:rPr lang="en-US" dirty="0"/>
            </a:br>
            <a:endParaRPr lang="el-GR" dirty="0"/>
          </a:p>
        </p:txBody>
      </p:sp>
      <p:sp>
        <p:nvSpPr>
          <p:cNvPr id="3" name="Θέση κειμένου 2"/>
          <p:cNvSpPr>
            <a:spLocks noGrp="1"/>
          </p:cNvSpPr>
          <p:nvPr>
            <p:ph type="body" idx="1"/>
          </p:nvPr>
        </p:nvSpPr>
        <p:spPr>
          <a:xfrm>
            <a:off x="598500" y="1168522"/>
            <a:ext cx="7947000" cy="3550082"/>
          </a:xfrm>
        </p:spPr>
        <p:txBody>
          <a:bodyPr/>
          <a:lstStyle/>
          <a:p>
            <a:pPr marL="76200" indent="0">
              <a:buNone/>
            </a:pPr>
            <a:r>
              <a:rPr lang="en-US" dirty="0"/>
              <a:t>People with special needs or disabilities may be concluded:</a:t>
            </a:r>
          </a:p>
          <a:p>
            <a:pPr marL="76200" indent="0">
              <a:buNone/>
            </a:pPr>
            <a:endParaRPr lang="en-US" dirty="0"/>
          </a:p>
          <a:p>
            <a:pPr marL="76200" indent="0">
              <a:buNone/>
            </a:pPr>
            <a:r>
              <a:rPr lang="en-US" dirty="0"/>
              <a:t>•	People who are blind or with partial vision.</a:t>
            </a:r>
          </a:p>
          <a:p>
            <a:pPr marL="76200" indent="0">
              <a:buNone/>
            </a:pPr>
            <a:endParaRPr lang="en-US" dirty="0"/>
          </a:p>
          <a:p>
            <a:pPr marL="76200" indent="0">
              <a:buNone/>
            </a:pPr>
            <a:r>
              <a:rPr lang="en-US" dirty="0"/>
              <a:t>•	People with learning or mental disabilities.</a:t>
            </a:r>
          </a:p>
          <a:p>
            <a:pPr marL="76200" indent="0">
              <a:buNone/>
            </a:pPr>
            <a:endParaRPr lang="en-US" dirty="0"/>
          </a:p>
          <a:p>
            <a:pPr marL="76200" indent="0">
              <a:buNone/>
            </a:pPr>
            <a:r>
              <a:rPr lang="en-US" dirty="0"/>
              <a:t>•	People with deafness or hearing problems.</a:t>
            </a:r>
          </a:p>
          <a:p>
            <a:pPr marL="76200" indent="0">
              <a:buNone/>
            </a:pPr>
            <a:endParaRPr lang="en-US" dirty="0"/>
          </a:p>
          <a:p>
            <a:pPr marL="76200" indent="0">
              <a:buNone/>
            </a:pPr>
            <a:r>
              <a:rPr lang="en-US" dirty="0"/>
              <a:t>•	People with physical disabilities.</a:t>
            </a:r>
          </a:p>
          <a:p>
            <a:pPr marL="76200" indent="0">
              <a:buNone/>
            </a:pPr>
            <a:endParaRPr lang="en-US" dirty="0"/>
          </a:p>
          <a:p>
            <a:pPr marL="76200" indent="0">
              <a:buNone/>
            </a:pPr>
            <a:r>
              <a:rPr lang="en-US" dirty="0"/>
              <a:t>•	People with long-term illnesses.</a:t>
            </a:r>
          </a:p>
          <a:p>
            <a:pPr marL="76200" indent="0">
              <a:buNone/>
            </a:pPr>
            <a:endParaRPr lang="en-US" dirty="0"/>
          </a:p>
          <a:p>
            <a:pPr marL="76200" indent="0">
              <a:buNone/>
            </a:pPr>
            <a:r>
              <a:rPr lang="en-US" dirty="0"/>
              <a:t>•	People with mental problems or phycological difficulties.</a:t>
            </a:r>
          </a:p>
          <a:p>
            <a:pPr marL="76200" indent="0">
              <a:buNone/>
            </a:pPr>
            <a:endParaRPr lang="en-US" dirty="0"/>
          </a:p>
          <a:p>
            <a:pPr marL="76200" indent="0">
              <a:buNone/>
            </a:pPr>
            <a:r>
              <a:rPr lang="en-US" dirty="0"/>
              <a:t>•	People with acquired brain damage.</a:t>
            </a:r>
          </a:p>
          <a:p>
            <a:pPr marL="76200" indent="0">
              <a:buNone/>
            </a:pPr>
            <a:endParaRPr lang="el-GR" dirty="0"/>
          </a:p>
        </p:txBody>
      </p:sp>
      <p:sp>
        <p:nvSpPr>
          <p:cNvPr id="4" name="Θέση αριθμού διαφάνειας 3"/>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 smtClean="0"/>
              <a:pPr marL="0" lvl="0" indent="0" algn="l" rtl="0">
                <a:spcBef>
                  <a:spcPts val="0"/>
                </a:spcBef>
                <a:spcAft>
                  <a:spcPts val="0"/>
                </a:spcAft>
                <a:buNone/>
              </a:pPr>
              <a:t>5</a:t>
            </a:fld>
            <a:endParaRPr lang="en"/>
          </a:p>
        </p:txBody>
      </p:sp>
    </p:spTree>
    <p:extLst>
      <p:ext uri="{BB962C8B-B14F-4D97-AF65-F5344CB8AC3E}">
        <p14:creationId xmlns:p14="http://schemas.microsoft.com/office/powerpoint/2010/main" val="34270300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28600" y="339502"/>
            <a:ext cx="7727776" cy="576064"/>
          </a:xfrm>
        </p:spPr>
        <p:txBody>
          <a:bodyPr/>
          <a:lstStyle/>
          <a:p>
            <a:pPr algn="ctr"/>
            <a:r>
              <a:rPr lang="en-US" b="1" dirty="0"/>
              <a:t>Deafness</a:t>
            </a:r>
            <a:endParaRPr lang="el-GR" b="1" dirty="0"/>
          </a:p>
        </p:txBody>
      </p:sp>
      <p:sp>
        <p:nvSpPr>
          <p:cNvPr id="3" name="Θέση κειμένου 2"/>
          <p:cNvSpPr>
            <a:spLocks noGrp="1"/>
          </p:cNvSpPr>
          <p:nvPr>
            <p:ph type="body" idx="1"/>
          </p:nvPr>
        </p:nvSpPr>
        <p:spPr>
          <a:xfrm>
            <a:off x="598500" y="1131591"/>
            <a:ext cx="8077956" cy="3587014"/>
          </a:xfrm>
        </p:spPr>
        <p:txBody>
          <a:bodyPr/>
          <a:lstStyle/>
          <a:p>
            <a:pPr marL="76200" indent="0">
              <a:buNone/>
            </a:pPr>
            <a:r>
              <a:rPr lang="en-US" dirty="0"/>
              <a:t>Hearing is vital for every living being. In humans, hearing is connected to many factors such as speech, formation of language and externalization of thoughts and emotions. In animals especially, hearing is crucial for their survival and facilitate their orientation through sound signals. Vision and hearing are probably the most senses due to the fact that, living creatures realize better the world and life in general. </a:t>
            </a:r>
          </a:p>
          <a:p>
            <a:pPr marL="76200" indent="0">
              <a:buNone/>
            </a:pPr>
            <a:endParaRPr lang="en-US" dirty="0"/>
          </a:p>
          <a:p>
            <a:pPr marL="76200" indent="0">
              <a:buNone/>
            </a:pPr>
            <a:r>
              <a:rPr lang="en-US" dirty="0"/>
              <a:t>The first sound stimulus is received at the fetal age and is completed at the childhood. Hearing is a sense of paramount importance in order to flourish speech, communication and learning.</a:t>
            </a:r>
            <a:endParaRPr lang="el-GR" dirty="0"/>
          </a:p>
        </p:txBody>
      </p:sp>
      <p:sp>
        <p:nvSpPr>
          <p:cNvPr id="4" name="Θέση αριθμού διαφάνειας 3"/>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 smtClean="0"/>
              <a:pPr marL="0" lvl="0" indent="0" algn="l" rtl="0">
                <a:spcBef>
                  <a:spcPts val="0"/>
                </a:spcBef>
                <a:spcAft>
                  <a:spcPts val="0"/>
                </a:spcAft>
                <a:buNone/>
              </a:pPr>
              <a:t>6</a:t>
            </a:fld>
            <a:endParaRPr lang="en"/>
          </a:p>
        </p:txBody>
      </p:sp>
    </p:spTree>
    <p:extLst>
      <p:ext uri="{BB962C8B-B14F-4D97-AF65-F5344CB8AC3E}">
        <p14:creationId xmlns:p14="http://schemas.microsoft.com/office/powerpoint/2010/main" val="33488561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267494"/>
            <a:ext cx="7200800" cy="468486"/>
          </a:xfrm>
        </p:spPr>
        <p:txBody>
          <a:bodyPr/>
          <a:lstStyle/>
          <a:p>
            <a:pPr algn="ctr"/>
            <a:r>
              <a:rPr lang="en-US" b="1" dirty="0"/>
              <a:t>Causes of Deafness</a:t>
            </a:r>
            <a:endParaRPr lang="el-GR" b="1" dirty="0"/>
          </a:p>
        </p:txBody>
      </p:sp>
      <p:sp>
        <p:nvSpPr>
          <p:cNvPr id="3" name="Θέση κειμένου 2"/>
          <p:cNvSpPr>
            <a:spLocks noGrp="1"/>
          </p:cNvSpPr>
          <p:nvPr>
            <p:ph type="body" idx="1"/>
          </p:nvPr>
        </p:nvSpPr>
        <p:spPr>
          <a:xfrm>
            <a:off x="598500" y="880490"/>
            <a:ext cx="7933940" cy="4089214"/>
          </a:xfrm>
        </p:spPr>
        <p:txBody>
          <a:bodyPr/>
          <a:lstStyle/>
          <a:p>
            <a:pPr marL="76200" indent="0">
              <a:buNone/>
            </a:pPr>
            <a:r>
              <a:rPr lang="en-US" u="sng" dirty="0"/>
              <a:t>Prenatal Period  </a:t>
            </a:r>
          </a:p>
          <a:p>
            <a:pPr marL="76200" indent="0">
              <a:buNone/>
            </a:pPr>
            <a:endParaRPr lang="en-US" dirty="0"/>
          </a:p>
          <a:p>
            <a:pPr marL="76200" indent="0">
              <a:buNone/>
            </a:pPr>
            <a:r>
              <a:rPr lang="en-US" dirty="0"/>
              <a:t>•	Genetic factors: hereditary and non-hereditary hearing loss</a:t>
            </a:r>
          </a:p>
          <a:p>
            <a:pPr marL="76200" indent="0">
              <a:buNone/>
            </a:pPr>
            <a:r>
              <a:rPr lang="en-US" dirty="0"/>
              <a:t>•	Intrauterine infections, such as rubella and cytomegalovirus infection</a:t>
            </a:r>
          </a:p>
          <a:p>
            <a:pPr marL="76200" indent="0">
              <a:buNone/>
            </a:pPr>
            <a:endParaRPr lang="en-US" dirty="0"/>
          </a:p>
          <a:p>
            <a:pPr marL="76200" indent="0">
              <a:buNone/>
            </a:pPr>
            <a:r>
              <a:rPr lang="en-US" u="sng" dirty="0"/>
              <a:t>Perinatal Period</a:t>
            </a:r>
          </a:p>
          <a:p>
            <a:pPr marL="76200" indent="0">
              <a:buNone/>
            </a:pPr>
            <a:endParaRPr lang="en-US" dirty="0"/>
          </a:p>
          <a:p>
            <a:pPr marL="76200" indent="0">
              <a:buNone/>
            </a:pPr>
            <a:r>
              <a:rPr lang="en-US" dirty="0"/>
              <a:t>•	Lack of oxygen at birth time</a:t>
            </a:r>
          </a:p>
          <a:p>
            <a:pPr marL="76200" indent="0">
              <a:buNone/>
            </a:pPr>
            <a:r>
              <a:rPr lang="en-US" dirty="0"/>
              <a:t>•	Severe jaundice in the neonatal period</a:t>
            </a:r>
          </a:p>
          <a:p>
            <a:pPr marL="76200" indent="0">
              <a:buNone/>
            </a:pPr>
            <a:r>
              <a:rPr lang="en-US" dirty="0"/>
              <a:t>•	Low-birth weight</a:t>
            </a:r>
          </a:p>
          <a:p>
            <a:pPr marL="76200" indent="0">
              <a:buNone/>
            </a:pPr>
            <a:endParaRPr lang="en-US" dirty="0"/>
          </a:p>
          <a:p>
            <a:pPr marL="76200" indent="0">
              <a:buNone/>
            </a:pPr>
            <a:r>
              <a:rPr lang="en-US" u="sng" dirty="0"/>
              <a:t>Childhood and adolescence </a:t>
            </a:r>
          </a:p>
          <a:p>
            <a:pPr marL="76200" indent="0">
              <a:buNone/>
            </a:pPr>
            <a:endParaRPr lang="en-US" dirty="0"/>
          </a:p>
          <a:p>
            <a:pPr marL="76200" indent="0">
              <a:buNone/>
            </a:pPr>
            <a:r>
              <a:rPr lang="en-US" dirty="0"/>
              <a:t>•	Chronic ear infections</a:t>
            </a:r>
          </a:p>
          <a:p>
            <a:pPr marL="76200" indent="0">
              <a:buNone/>
            </a:pPr>
            <a:r>
              <a:rPr lang="en-US" dirty="0"/>
              <a:t>•	Fluid in the ear</a:t>
            </a:r>
          </a:p>
          <a:p>
            <a:pPr marL="76200" indent="0">
              <a:buNone/>
            </a:pPr>
            <a:r>
              <a:rPr lang="en-US" dirty="0"/>
              <a:t>•	Meningitis</a:t>
            </a:r>
          </a:p>
          <a:p>
            <a:pPr marL="76200" indent="0">
              <a:buNone/>
            </a:pPr>
            <a:endParaRPr lang="en-US" dirty="0"/>
          </a:p>
          <a:p>
            <a:pPr marL="76200" indent="0">
              <a:buNone/>
            </a:pPr>
            <a:endParaRPr lang="en-US" dirty="0"/>
          </a:p>
          <a:p>
            <a:pPr>
              <a:buFont typeface="Wingdings" panose="05000000000000000000" pitchFamily="2" charset="2"/>
              <a:buChar char="v"/>
            </a:pPr>
            <a:endParaRPr lang="el-GR" dirty="0"/>
          </a:p>
          <a:p>
            <a:pPr>
              <a:buFont typeface="Wingdings" panose="05000000000000000000" pitchFamily="2" charset="2"/>
              <a:buChar char="v"/>
            </a:pPr>
            <a:endParaRPr lang="el-GR" dirty="0"/>
          </a:p>
          <a:p>
            <a:pPr>
              <a:buFont typeface="Wingdings" panose="05000000000000000000" pitchFamily="2" charset="2"/>
              <a:buChar char="v"/>
            </a:pPr>
            <a:endParaRPr lang="el-GR" dirty="0"/>
          </a:p>
        </p:txBody>
      </p:sp>
      <p:sp>
        <p:nvSpPr>
          <p:cNvPr id="4" name="Θέση αριθμού διαφάνειας 3"/>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 smtClean="0"/>
              <a:pPr marL="0" lvl="0" indent="0" algn="l" rtl="0">
                <a:spcBef>
                  <a:spcPts val="0"/>
                </a:spcBef>
                <a:spcAft>
                  <a:spcPts val="0"/>
                </a:spcAft>
                <a:buNone/>
              </a:pPr>
              <a:t>7</a:t>
            </a:fld>
            <a:endParaRPr lang="en"/>
          </a:p>
        </p:txBody>
      </p:sp>
    </p:spTree>
    <p:extLst>
      <p:ext uri="{BB962C8B-B14F-4D97-AF65-F5344CB8AC3E}">
        <p14:creationId xmlns:p14="http://schemas.microsoft.com/office/powerpoint/2010/main" val="1477343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231489"/>
            <a:ext cx="7200800" cy="504056"/>
          </a:xfrm>
        </p:spPr>
        <p:txBody>
          <a:bodyPr/>
          <a:lstStyle/>
          <a:p>
            <a:pPr algn="ctr"/>
            <a:r>
              <a:rPr lang="en-US" b="1" dirty="0"/>
              <a:t>Causes of Deafness</a:t>
            </a:r>
            <a:endParaRPr lang="el-GR" b="1" dirty="0"/>
          </a:p>
        </p:txBody>
      </p:sp>
      <p:sp>
        <p:nvSpPr>
          <p:cNvPr id="3" name="Θέση κειμένου 2"/>
          <p:cNvSpPr>
            <a:spLocks noGrp="1"/>
          </p:cNvSpPr>
          <p:nvPr>
            <p:ph type="body" idx="1"/>
          </p:nvPr>
        </p:nvSpPr>
        <p:spPr>
          <a:xfrm>
            <a:off x="598500" y="987575"/>
            <a:ext cx="8077956" cy="3672408"/>
          </a:xfrm>
        </p:spPr>
        <p:txBody>
          <a:bodyPr/>
          <a:lstStyle/>
          <a:p>
            <a:pPr marL="76200" indent="0">
              <a:buNone/>
            </a:pPr>
            <a:r>
              <a:rPr lang="en-US" sz="1600" u="sng" dirty="0"/>
              <a:t>Adulthood</a:t>
            </a:r>
          </a:p>
          <a:p>
            <a:pPr marL="76200" indent="0">
              <a:buNone/>
            </a:pPr>
            <a:endParaRPr lang="en-US" sz="1600" u="sng" dirty="0"/>
          </a:p>
          <a:p>
            <a:pPr marL="76200" indent="0">
              <a:buNone/>
            </a:pPr>
            <a:r>
              <a:rPr lang="en-US" sz="1600" dirty="0"/>
              <a:t>•	Chronic diseases</a:t>
            </a:r>
          </a:p>
          <a:p>
            <a:pPr marL="76200" indent="0">
              <a:buNone/>
            </a:pPr>
            <a:r>
              <a:rPr lang="en-US" sz="1600" dirty="0"/>
              <a:t>•	Smoking</a:t>
            </a:r>
          </a:p>
          <a:p>
            <a:pPr marL="76200" indent="0">
              <a:buNone/>
            </a:pPr>
            <a:r>
              <a:rPr lang="en-US" sz="1600" dirty="0"/>
              <a:t>•	Sensorineural degeneration </a:t>
            </a:r>
          </a:p>
          <a:p>
            <a:pPr marL="76200" indent="0">
              <a:buNone/>
            </a:pPr>
            <a:r>
              <a:rPr lang="en-US" sz="1600" dirty="0"/>
              <a:t>•	Sudden sensorineural hearing loss</a:t>
            </a:r>
          </a:p>
          <a:p>
            <a:pPr marL="76200" indent="0">
              <a:buNone/>
            </a:pPr>
            <a:endParaRPr lang="en-US" sz="1600" dirty="0"/>
          </a:p>
          <a:p>
            <a:pPr marL="76200" indent="0">
              <a:buNone/>
            </a:pPr>
            <a:r>
              <a:rPr lang="en-US" sz="1600" u="sng" dirty="0"/>
              <a:t>Factors across lifetime </a:t>
            </a:r>
          </a:p>
          <a:p>
            <a:pPr marL="76200" indent="0">
              <a:buNone/>
            </a:pPr>
            <a:endParaRPr lang="en-US" sz="1600" u="sng" dirty="0"/>
          </a:p>
          <a:p>
            <a:pPr marL="76200" indent="0">
              <a:buNone/>
            </a:pPr>
            <a:r>
              <a:rPr lang="en-US" sz="1600" dirty="0"/>
              <a:t>•	Impacted ear wax</a:t>
            </a:r>
          </a:p>
          <a:p>
            <a:pPr marL="76200" indent="0">
              <a:buNone/>
            </a:pPr>
            <a:r>
              <a:rPr lang="en-US" sz="1600" dirty="0"/>
              <a:t>•	Damage to the head or ear</a:t>
            </a:r>
          </a:p>
          <a:p>
            <a:pPr marL="76200" indent="0">
              <a:buNone/>
            </a:pPr>
            <a:r>
              <a:rPr lang="en-US" sz="1600" dirty="0"/>
              <a:t>•	Loud sounds</a:t>
            </a:r>
          </a:p>
          <a:p>
            <a:pPr marL="76200" indent="0">
              <a:buNone/>
            </a:pPr>
            <a:r>
              <a:rPr lang="en-US" sz="1600" dirty="0"/>
              <a:t>•	Ototoxic medicines or chemicals</a:t>
            </a:r>
          </a:p>
          <a:p>
            <a:pPr marL="76200" indent="0">
              <a:buNone/>
            </a:pPr>
            <a:r>
              <a:rPr lang="en-US" sz="1600" dirty="0"/>
              <a:t>•	Nutritional deficiencies </a:t>
            </a:r>
          </a:p>
          <a:p>
            <a:pPr marL="76200" indent="0">
              <a:buNone/>
            </a:pPr>
            <a:r>
              <a:rPr lang="en-US" sz="1600" dirty="0"/>
              <a:t>•	Infections and other ear conditions</a:t>
            </a:r>
          </a:p>
          <a:p>
            <a:pPr marL="76200" indent="0">
              <a:buNone/>
            </a:pPr>
            <a:endParaRPr lang="en-US" sz="1600" dirty="0"/>
          </a:p>
          <a:p>
            <a:pPr marL="76200" indent="0">
              <a:buNone/>
            </a:pPr>
            <a:endParaRPr lang="el-GR" sz="1600" dirty="0"/>
          </a:p>
        </p:txBody>
      </p:sp>
      <p:sp>
        <p:nvSpPr>
          <p:cNvPr id="4" name="Θέση αριθμού διαφάνειας 3"/>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 smtClean="0"/>
              <a:pPr marL="0" lvl="0" indent="0" algn="l" rtl="0">
                <a:spcBef>
                  <a:spcPts val="0"/>
                </a:spcBef>
                <a:spcAft>
                  <a:spcPts val="0"/>
                </a:spcAft>
                <a:buNone/>
              </a:pPr>
              <a:t>8</a:t>
            </a:fld>
            <a:endParaRPr lang="en"/>
          </a:p>
        </p:txBody>
      </p:sp>
    </p:spTree>
    <p:extLst>
      <p:ext uri="{BB962C8B-B14F-4D97-AF65-F5344CB8AC3E}">
        <p14:creationId xmlns:p14="http://schemas.microsoft.com/office/powerpoint/2010/main" val="5352505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7504" y="334537"/>
            <a:ext cx="7704856" cy="437013"/>
          </a:xfrm>
        </p:spPr>
        <p:txBody>
          <a:bodyPr/>
          <a:lstStyle/>
          <a:p>
            <a:pPr algn="ctr"/>
            <a:r>
              <a:rPr lang="en-US" b="1" dirty="0"/>
              <a:t>Pastoral care </a:t>
            </a:r>
            <a:endParaRPr lang="el-GR" b="1" dirty="0"/>
          </a:p>
        </p:txBody>
      </p:sp>
      <p:sp>
        <p:nvSpPr>
          <p:cNvPr id="3" name="Θέση κειμένου 2"/>
          <p:cNvSpPr>
            <a:spLocks noGrp="1"/>
          </p:cNvSpPr>
          <p:nvPr>
            <p:ph type="body" idx="1"/>
          </p:nvPr>
        </p:nvSpPr>
        <p:spPr>
          <a:xfrm>
            <a:off x="598500" y="1059582"/>
            <a:ext cx="8149964" cy="3515006"/>
          </a:xfrm>
        </p:spPr>
        <p:txBody>
          <a:bodyPr/>
          <a:lstStyle/>
          <a:p>
            <a:pPr marL="76200" indent="0">
              <a:buNone/>
            </a:pPr>
            <a:r>
              <a:rPr lang="en-US" sz="1600" dirty="0"/>
              <a:t>In the rich Greek language, the word shepherd ("pemenas" called in Greek), where pastoral ("pemanteke" called in Greek) origins, is synonymous with the word herdsman. God in Old Testament wishes to offer shepherds to His people to catechize them. It is concluded that pastoral is not a simple ecclesiastical case but is science. As a result, pastoral is "art of arts and science of sciences", in order to introduce the man in Church and lead him to the Kingdom of God. Jesus Christ calls all humans, without restrictions and criteria.</a:t>
            </a:r>
            <a:endParaRPr lang="el-GR" sz="1600" dirty="0"/>
          </a:p>
          <a:p>
            <a:pPr marL="76200" indent="0">
              <a:buNone/>
            </a:pPr>
            <a:endParaRPr lang="el-GR" sz="1600" dirty="0"/>
          </a:p>
          <a:p>
            <a:pPr marL="76200" indent="0">
              <a:buNone/>
            </a:pPr>
            <a:r>
              <a:rPr lang="en-US" sz="1600" dirty="0"/>
              <a:t>Church embraces people with disabilities and deafness. By doing this, helps them feel that they belong to the Body of Christ, where all His members are dignified and precious. Church’s care for all these people is a consequence of not only the holy perception about the sacredness and dignity of human being, but also of the effort to emulate the model of Church’s founder – Jesus Christ, in the ministry of the faithful who are the members of His Body. </a:t>
            </a:r>
            <a:endParaRPr lang="el-GR" sz="1600" dirty="0"/>
          </a:p>
        </p:txBody>
      </p:sp>
      <p:sp>
        <p:nvSpPr>
          <p:cNvPr id="4" name="Θέση αριθμού διαφάνειας 3"/>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 smtClean="0"/>
              <a:pPr marL="0" lvl="0" indent="0" algn="l" rtl="0">
                <a:spcBef>
                  <a:spcPts val="0"/>
                </a:spcBef>
                <a:spcAft>
                  <a:spcPts val="0"/>
                </a:spcAft>
                <a:buNone/>
              </a:pPr>
              <a:t>9</a:t>
            </a:fld>
            <a:endParaRPr lang="en"/>
          </a:p>
        </p:txBody>
      </p:sp>
    </p:spTree>
    <p:extLst>
      <p:ext uri="{BB962C8B-B14F-4D97-AF65-F5344CB8AC3E}">
        <p14:creationId xmlns:p14="http://schemas.microsoft.com/office/powerpoint/2010/main" val="3509399625"/>
      </p:ext>
    </p:extLst>
  </p:cSld>
  <p:clrMapOvr>
    <a:masterClrMapping/>
  </p:clrMapOvr>
</p:sld>
</file>

<file path=ppt/theme/theme1.xml><?xml version="1.0" encoding="utf-8"?>
<a:theme xmlns:a="http://schemas.openxmlformats.org/drawingml/2006/main" name="Κομμάτι">
  <a:themeElements>
    <a:clrScheme name="Κομμάτι">
      <a:dk1>
        <a:sysClr val="windowText" lastClr="000000"/>
      </a:dk1>
      <a:lt1>
        <a:sysClr val="window" lastClr="FFFFFF"/>
      </a:lt1>
      <a:dk2>
        <a:srgbClr val="AD2E03"/>
      </a:dk2>
      <a:lt2>
        <a:srgbClr val="D75626"/>
      </a:lt2>
      <a:accent1>
        <a:srgbClr val="760603"/>
      </a:accent1>
      <a:accent2>
        <a:srgbClr val="FA9C1F"/>
      </a:accent2>
      <a:accent3>
        <a:srgbClr val="D9BB55"/>
      </a:accent3>
      <a:accent4>
        <a:srgbClr val="829551"/>
      </a:accent4>
      <a:accent5>
        <a:srgbClr val="58A28B"/>
      </a:accent5>
      <a:accent6>
        <a:srgbClr val="426480"/>
      </a:accent6>
      <a:hlink>
        <a:srgbClr val="460402"/>
      </a:hlink>
      <a:folHlink>
        <a:srgbClr val="991111"/>
      </a:folHlink>
    </a:clrScheme>
    <a:fontScheme name="Κομμάτι">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Κομμάτι">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142000"/>
                <a:satMod val="200000"/>
                <a:lumMod val="118000"/>
              </a:schemeClr>
            </a:gs>
            <a:gs pos="100000">
              <a:schemeClr val="phClr">
                <a:shade val="94000"/>
                <a:hueMod val="22000"/>
                <a:satMod val="220000"/>
                <a:lumMod val="62000"/>
              </a:schemeClr>
            </a:gs>
          </a:gsLst>
          <a:lin ang="6120000" scaled="1"/>
        </a:gradFill>
        <a:gradFill rotWithShape="1">
          <a:gsLst>
            <a:gs pos="0">
              <a:schemeClr val="phClr">
                <a:tint val="97000"/>
                <a:hueMod val="142000"/>
                <a:satMod val="200000"/>
                <a:lumMod val="118000"/>
              </a:schemeClr>
            </a:gs>
            <a:gs pos="100000">
              <a:schemeClr val="phClr">
                <a:shade val="92000"/>
                <a:hueMod val="22000"/>
                <a:satMod val="220000"/>
                <a:lumMod val="62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2903AAAE-3EA5-424A-B142-CC51DC1F897D}"/>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458</TotalTime>
  <Words>1796</Words>
  <Application>Microsoft Office PowerPoint</Application>
  <PresentationFormat>Προβολή στην οθόνη (16:9)</PresentationFormat>
  <Paragraphs>117</Paragraphs>
  <Slides>15</Slides>
  <Notes>2</Notes>
  <HiddenSlides>0</HiddenSlides>
  <MMClips>0</MMClips>
  <ScaleCrop>false</ScaleCrop>
  <HeadingPairs>
    <vt:vector size="6" baseType="variant">
      <vt:variant>
        <vt:lpstr>Γραμματοσειρές που χρησιμοποιούνται</vt:lpstr>
      </vt:variant>
      <vt:variant>
        <vt:i4>7</vt:i4>
      </vt:variant>
      <vt:variant>
        <vt:lpstr>Θέμα</vt:lpstr>
      </vt:variant>
      <vt:variant>
        <vt:i4>1</vt:i4>
      </vt:variant>
      <vt:variant>
        <vt:lpstr>Τίτλοι διαφανειών</vt:lpstr>
      </vt:variant>
      <vt:variant>
        <vt:i4>15</vt:i4>
      </vt:variant>
    </vt:vector>
  </HeadingPairs>
  <TitlesOfParts>
    <vt:vector size="23" baseType="lpstr">
      <vt:lpstr>Calibri</vt:lpstr>
      <vt:lpstr>Century Gothic</vt:lpstr>
      <vt:lpstr>Times New Roman</vt:lpstr>
      <vt:lpstr>Verdana</vt:lpstr>
      <vt:lpstr>Wingdings</vt:lpstr>
      <vt:lpstr>Arial</vt:lpstr>
      <vt:lpstr>Wingdings 3</vt:lpstr>
      <vt:lpstr>Κομμάτι</vt:lpstr>
      <vt:lpstr>           Spirituality of people with special needs      Conference  July  2024  Christos Iliadis PhD Candidate at the University of Alicante</vt:lpstr>
      <vt:lpstr>  INTRODUCTION </vt:lpstr>
      <vt:lpstr>Disabilities or special needs</vt:lpstr>
      <vt:lpstr>        Definitions</vt:lpstr>
      <vt:lpstr>Categories </vt:lpstr>
      <vt:lpstr>Deafness</vt:lpstr>
      <vt:lpstr>Causes of Deafness</vt:lpstr>
      <vt:lpstr>Causes of Deafness</vt:lpstr>
      <vt:lpstr>Pastoral care </vt:lpstr>
      <vt:lpstr>Dignity in Christianity</vt:lpstr>
      <vt:lpstr>Church and PEOPLE with SPECIAL NEEDS</vt:lpstr>
      <vt:lpstr> Family and Spirituality</vt:lpstr>
      <vt:lpstr>Spirituality and special education </vt:lpstr>
      <vt:lpstr>Spiritual dimension of education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Research Thesis:  Lifelong training of civil servants on information systems in the field of Health   IV Conference  July  2020  Lalos Christos PhD Candidate at the University of Alicante</dc:title>
  <dc:creator>Administrator</dc:creator>
  <cp:lastModifiedBy>Χρήστος Ηλιάδης</cp:lastModifiedBy>
  <cp:revision>72</cp:revision>
  <dcterms:modified xsi:type="dcterms:W3CDTF">2024-03-19T16:33:08Z</dcterms:modified>
</cp:coreProperties>
</file>